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ormorant Garamond Italics" charset="1" panose="00000500000000000000"/>
      <p:regular r:id="rId26"/>
    </p:embeddedFont>
    <p:embeddedFont>
      <p:font typeface="Glacial Indifference" charset="1" panose="00000000000000000000"/>
      <p:regular r:id="rId27"/>
    </p:embeddedFont>
    <p:embeddedFont>
      <p:font typeface="Cormorant Garamond Bold Italics" charset="1" panose="00000800000000000000"/>
      <p:regular r:id="rId28"/>
    </p:embeddedFont>
    <p:embeddedFont>
      <p:font typeface="Glacial Indifference Bold" charset="1" panose="00000800000000000000"/>
      <p:regular r:id="rId29"/>
    </p:embeddedFont>
    <p:embeddedFont>
      <p:font typeface="Quicksand" charset="1" panose="00000000000000000000"/>
      <p:regular r:id="rId30"/>
    </p:embeddedFont>
    <p:embeddedFont>
      <p:font typeface="Quicksand Bold" charset="1" panose="00000000000000000000"/>
      <p:regular r:id="rId31"/>
    </p:embeddedFont>
    <p:embeddedFont>
      <p:font typeface="Cormorant Garamond Bold" charset="1" panose="00000800000000000000"/>
      <p:regular r:id="rId32"/>
    </p:embeddedFont>
    <p:embeddedFont>
      <p:font typeface="Cormorant Garamond" charset="1" panose="00000500000000000000"/>
      <p:regular r:id="rId33"/>
    </p:embeddedFont>
    <p:embeddedFont>
      <p:font typeface="Montserrat Medium" charset="1" panose="00000600000000000000"/>
      <p:regular r:id="rId34"/>
    </p:embeddedFont>
    <p:embeddedFont>
      <p:font typeface="TT Norms Bold" charset="1" panose="02000803030000020004"/>
      <p:regular r:id="rId35"/>
    </p:embeddedFont>
    <p:embeddedFont>
      <p:font typeface="TT Norms" charset="1" panose="020005030300000200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jpe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jpe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
        <p:nvSpPr>
          <p:cNvPr name="TextBox 6" id="6"/>
          <p:cNvSpPr txBox="true"/>
          <p:nvPr/>
        </p:nvSpPr>
        <p:spPr>
          <a:xfrm rot="0">
            <a:off x="2520300" y="4758768"/>
            <a:ext cx="10368096" cy="2987874"/>
          </a:xfrm>
          <a:prstGeom prst="rect">
            <a:avLst/>
          </a:prstGeom>
        </p:spPr>
        <p:txBody>
          <a:bodyPr anchor="t" rtlCol="false" tIns="0" lIns="0" bIns="0" rIns="0">
            <a:spAutoFit/>
          </a:bodyPr>
          <a:lstStyle/>
          <a:p>
            <a:pPr algn="l">
              <a:lnSpc>
                <a:spcPts val="11507"/>
              </a:lnSpc>
            </a:pPr>
            <a:r>
              <a:rPr lang="en-US" sz="11507" i="true">
                <a:solidFill>
                  <a:srgbClr val="2D3880"/>
                </a:solidFill>
                <a:latin typeface="Cormorant Garamond Italics"/>
                <a:ea typeface="Cormorant Garamond Italics"/>
                <a:cs typeface="Cormorant Garamond Italics"/>
                <a:sym typeface="Cormorant Garamond Italics"/>
              </a:rPr>
              <a:t>Investor Pitch for </a:t>
            </a:r>
          </a:p>
          <a:p>
            <a:pPr algn="l" marL="0" indent="0" lvl="0">
              <a:lnSpc>
                <a:spcPts val="11507"/>
              </a:lnSpc>
            </a:pPr>
            <a:r>
              <a:rPr lang="en-US" sz="11507" i="true">
                <a:solidFill>
                  <a:srgbClr val="2D3880"/>
                </a:solidFill>
                <a:latin typeface="Cormorant Garamond Italics"/>
                <a:ea typeface="Cormorant Garamond Italics"/>
                <a:cs typeface="Cormorant Garamond Italics"/>
                <a:sym typeface="Cormorant Garamond Italics"/>
              </a:rPr>
              <a:t>AURA</a:t>
            </a:r>
          </a:p>
        </p:txBody>
      </p:sp>
      <p:grpSp>
        <p:nvGrpSpPr>
          <p:cNvPr name="Group 7" id="7"/>
          <p:cNvGrpSpPr/>
          <p:nvPr/>
        </p:nvGrpSpPr>
        <p:grpSpPr>
          <a:xfrm rot="0">
            <a:off x="2520300" y="2916445"/>
            <a:ext cx="4503074" cy="1218255"/>
            <a:chOff x="0" y="0"/>
            <a:chExt cx="6004099" cy="1624340"/>
          </a:xfrm>
        </p:grpSpPr>
        <p:sp>
          <p:nvSpPr>
            <p:cNvPr name="Freeform 8" id="8"/>
            <p:cNvSpPr/>
            <p:nvPr/>
          </p:nvSpPr>
          <p:spPr>
            <a:xfrm flipH="false" flipV="false" rot="0">
              <a:off x="117057" y="117057"/>
              <a:ext cx="1390227" cy="1390227"/>
            </a:xfrm>
            <a:custGeom>
              <a:avLst/>
              <a:gdLst/>
              <a:ahLst/>
              <a:cxnLst/>
              <a:rect r="r" b="b" t="t" l="l"/>
              <a:pathLst>
                <a:path h="1390227" w="1390227">
                  <a:moveTo>
                    <a:pt x="0" y="0"/>
                  </a:moveTo>
                  <a:lnTo>
                    <a:pt x="1390226" y="0"/>
                  </a:lnTo>
                  <a:lnTo>
                    <a:pt x="1390226" y="1390226"/>
                  </a:lnTo>
                  <a:lnTo>
                    <a:pt x="0" y="1390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0" y="0"/>
              <a:ext cx="1624340" cy="1624340"/>
            </a:xfrm>
            <a:custGeom>
              <a:avLst/>
              <a:gdLst/>
              <a:ahLst/>
              <a:cxnLst/>
              <a:rect r="r" b="b" t="t" l="l"/>
              <a:pathLst>
                <a:path h="1624340" w="1624340">
                  <a:moveTo>
                    <a:pt x="0" y="0"/>
                  </a:moveTo>
                  <a:lnTo>
                    <a:pt x="1624340" y="0"/>
                  </a:lnTo>
                  <a:lnTo>
                    <a:pt x="1624340" y="1624340"/>
                  </a:lnTo>
                  <a:lnTo>
                    <a:pt x="0" y="1624340"/>
                  </a:lnTo>
                  <a:lnTo>
                    <a:pt x="0" y="0"/>
                  </a:lnTo>
                  <a:close/>
                </a:path>
              </a:pathLst>
            </a:custGeom>
            <a:blipFill>
              <a:blip r:embed="rId9"/>
              <a:stretch>
                <a:fillRect l="-20689" t="-20689" r="-20689" b="-20689"/>
              </a:stretch>
            </a:blipFill>
          </p:spPr>
        </p:sp>
        <p:sp>
          <p:nvSpPr>
            <p:cNvPr name="TextBox 10" id="10"/>
            <p:cNvSpPr txBox="true"/>
            <p:nvPr/>
          </p:nvSpPr>
          <p:spPr>
            <a:xfrm rot="0">
              <a:off x="1803710" y="59907"/>
              <a:ext cx="4200389" cy="1447377"/>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AURA</a:t>
              </a:r>
            </a:p>
            <a:p>
              <a:pPr algn="l" marL="0" indent="0" lvl="0">
                <a:lnSpc>
                  <a:spcPts val="4480"/>
                </a:lnSpc>
                <a:spcBef>
                  <a:spcPct val="0"/>
                </a:spcBef>
              </a:pPr>
              <a:r>
                <a:rPr lang="en-US" sz="3200">
                  <a:solidFill>
                    <a:srgbClr val="2D3880"/>
                  </a:solidFill>
                  <a:latin typeface="Glacial Indifference"/>
                  <a:ea typeface="Glacial Indifference"/>
                  <a:cs typeface="Glacial Indifference"/>
                  <a:sym typeface="Glacial Indifference"/>
                </a:rPr>
                <a:t>Fashion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30029" y="7329029"/>
            <a:ext cx="2957971" cy="2957971"/>
          </a:xfrm>
          <a:custGeom>
            <a:avLst/>
            <a:gdLst/>
            <a:ahLst/>
            <a:cxnLst/>
            <a:rect r="r" b="b" t="t" l="l"/>
            <a:pathLst>
              <a:path h="2957971" w="2957971">
                <a:moveTo>
                  <a:pt x="0" y="0"/>
                </a:moveTo>
                <a:lnTo>
                  <a:pt x="2957971" y="0"/>
                </a:lnTo>
                <a:lnTo>
                  <a:pt x="2957971" y="2957971"/>
                </a:lnTo>
                <a:lnTo>
                  <a:pt x="0" y="2957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0800000">
            <a:off x="0" y="0"/>
            <a:ext cx="2509978" cy="2509978"/>
          </a:xfrm>
          <a:custGeom>
            <a:avLst/>
            <a:gdLst/>
            <a:ahLst/>
            <a:cxnLst/>
            <a:rect r="r" b="b" t="t" l="l"/>
            <a:pathLst>
              <a:path h="2509978" w="2509978">
                <a:moveTo>
                  <a:pt x="2509978" y="2509978"/>
                </a:moveTo>
                <a:lnTo>
                  <a:pt x="0" y="2509978"/>
                </a:lnTo>
                <a:lnTo>
                  <a:pt x="0" y="0"/>
                </a:lnTo>
                <a:lnTo>
                  <a:pt x="2509978" y="0"/>
                </a:lnTo>
                <a:lnTo>
                  <a:pt x="2509978" y="250997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75326" y="2006195"/>
            <a:ext cx="7496020" cy="7075242"/>
            <a:chOff x="0" y="0"/>
            <a:chExt cx="1974260" cy="1863438"/>
          </a:xfrm>
        </p:grpSpPr>
        <p:sp>
          <p:nvSpPr>
            <p:cNvPr name="Freeform 5" id="5"/>
            <p:cNvSpPr/>
            <p:nvPr/>
          </p:nvSpPr>
          <p:spPr>
            <a:xfrm flipH="false" flipV="false" rot="0">
              <a:off x="0" y="0"/>
              <a:ext cx="1974260" cy="1863438"/>
            </a:xfrm>
            <a:custGeom>
              <a:avLst/>
              <a:gdLst/>
              <a:ahLst/>
              <a:cxnLst/>
              <a:rect r="r" b="b" t="t" l="l"/>
              <a:pathLst>
                <a:path h="1863438" w="1974260">
                  <a:moveTo>
                    <a:pt x="0" y="0"/>
                  </a:moveTo>
                  <a:lnTo>
                    <a:pt x="1974260" y="0"/>
                  </a:lnTo>
                  <a:lnTo>
                    <a:pt x="1974260" y="1863438"/>
                  </a:lnTo>
                  <a:lnTo>
                    <a:pt x="0" y="1863438"/>
                  </a:lnTo>
                  <a:close/>
                </a:path>
              </a:pathLst>
            </a:custGeom>
            <a:solidFill>
              <a:srgbClr val="ECECF3"/>
            </a:solidFill>
          </p:spPr>
        </p:sp>
        <p:sp>
          <p:nvSpPr>
            <p:cNvPr name="TextBox 6" id="6"/>
            <p:cNvSpPr txBox="true"/>
            <p:nvPr/>
          </p:nvSpPr>
          <p:spPr>
            <a:xfrm>
              <a:off x="0" y="-47625"/>
              <a:ext cx="1974260" cy="1911063"/>
            </a:xfrm>
            <a:prstGeom prst="rect">
              <a:avLst/>
            </a:prstGeom>
          </p:spPr>
          <p:txBody>
            <a:bodyPr anchor="ctr" rtlCol="false" tIns="50800" lIns="50800" bIns="50800" rIns="50800"/>
            <a:lstStyle/>
            <a:p>
              <a:pPr algn="ctr">
                <a:lnSpc>
                  <a:spcPts val="3012"/>
                </a:lnSpc>
              </a:pPr>
            </a:p>
          </p:txBody>
        </p:sp>
      </p:grpSp>
      <p:sp>
        <p:nvSpPr>
          <p:cNvPr name="TextBox 7" id="7"/>
          <p:cNvSpPr txBox="true"/>
          <p:nvPr/>
        </p:nvSpPr>
        <p:spPr>
          <a:xfrm rot="0">
            <a:off x="1641545" y="2065020"/>
            <a:ext cx="7163582" cy="670179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Revenue Streams:</a:t>
            </a:r>
          </a:p>
          <a:p>
            <a:pPr algn="l">
              <a:lnSpc>
                <a:spcPts val="3359"/>
              </a:lnSpc>
            </a:pPr>
            <a:r>
              <a:rPr lang="en-US" sz="2400">
                <a:solidFill>
                  <a:srgbClr val="2D3880"/>
                </a:solidFill>
                <a:latin typeface="Glacial Indifference"/>
                <a:ea typeface="Glacial Indifference"/>
                <a:cs typeface="Glacial Indifference"/>
                <a:sym typeface="Glacial Indifference"/>
              </a:rPr>
              <a:t>Direct-to-Consumer Sales:</a:t>
            </a:r>
          </a:p>
          <a:p>
            <a:pPr algn="l">
              <a:lnSpc>
                <a:spcPts val="3359"/>
              </a:lnSpc>
            </a:pPr>
            <a:r>
              <a:rPr lang="en-US" sz="2400">
                <a:solidFill>
                  <a:srgbClr val="2D3880"/>
                </a:solidFill>
                <a:latin typeface="Glacial Indifference"/>
                <a:ea typeface="Glacial Indifference"/>
                <a:cs typeface="Glacial Indifference"/>
                <a:sym typeface="Glacial Indifference"/>
              </a:rPr>
              <a:t>Selling AURA garments directly to customers through our official website and popular e-commerce platforms.</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Retail Partnerships:</a:t>
            </a:r>
          </a:p>
          <a:p>
            <a:pPr algn="l">
              <a:lnSpc>
                <a:spcPts val="3359"/>
              </a:lnSpc>
            </a:pPr>
            <a:r>
              <a:rPr lang="en-US" sz="2400">
                <a:solidFill>
                  <a:srgbClr val="2D3880"/>
                </a:solidFill>
                <a:latin typeface="Glacial Indifference"/>
                <a:ea typeface="Glacial Indifference"/>
                <a:cs typeface="Glacial Indifference"/>
                <a:sym typeface="Glacial Indifference"/>
              </a:rPr>
              <a:t>Partnering with fashion retailers and boutique stores to expand accessibility and brand presence.</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Subscription Services:</a:t>
            </a:r>
          </a:p>
          <a:p>
            <a:pPr algn="l">
              <a:lnSpc>
                <a:spcPts val="3359"/>
              </a:lnSpc>
            </a:pPr>
            <a:r>
              <a:rPr lang="en-US" sz="2400">
                <a:solidFill>
                  <a:srgbClr val="2D3880"/>
                </a:solidFill>
                <a:latin typeface="Glacial Indifference"/>
                <a:ea typeface="Glacial Indifference"/>
                <a:cs typeface="Glacial Indifference"/>
                <a:sym typeface="Glacial Indifference"/>
              </a:rPr>
              <a:t>Offering a subscription-based model for exclusive access to new patterns, designs, and app features, keeping customers engaged and wardrobes fresh.</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Licensing Technology:</a:t>
            </a:r>
          </a:p>
          <a:p>
            <a:pPr algn="l">
              <a:lnSpc>
                <a:spcPts val="3359"/>
              </a:lnSpc>
            </a:pPr>
            <a:r>
              <a:rPr lang="en-US" sz="2400">
                <a:solidFill>
                  <a:srgbClr val="2D3880"/>
                </a:solidFill>
                <a:latin typeface="Glacial Indifference"/>
                <a:ea typeface="Glacial Indifference"/>
                <a:cs typeface="Glacial Indifference"/>
                <a:sym typeface="Glacial Indifference"/>
              </a:rPr>
              <a:t>Monetizing our proprietary AI customization and fabric technology by licensing it to other brands in the fashion and wearable tech industries.</a:t>
            </a:r>
          </a:p>
        </p:txBody>
      </p:sp>
      <p:sp>
        <p:nvSpPr>
          <p:cNvPr name="Freeform 8" id="8"/>
          <p:cNvSpPr/>
          <p:nvPr/>
        </p:nvSpPr>
        <p:spPr>
          <a:xfrm flipH="false" flipV="false" rot="0">
            <a:off x="9737729" y="2705991"/>
            <a:ext cx="5842227" cy="6375446"/>
          </a:xfrm>
          <a:custGeom>
            <a:avLst/>
            <a:gdLst/>
            <a:ahLst/>
            <a:cxnLst/>
            <a:rect r="r" b="b" t="t" l="l"/>
            <a:pathLst>
              <a:path h="6375446" w="5842227">
                <a:moveTo>
                  <a:pt x="0" y="0"/>
                </a:moveTo>
                <a:lnTo>
                  <a:pt x="5842227" y="0"/>
                </a:lnTo>
                <a:lnTo>
                  <a:pt x="5842227" y="6375446"/>
                </a:lnTo>
                <a:lnTo>
                  <a:pt x="0" y="6375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4510" y="895350"/>
            <a:ext cx="6974790"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Business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859782" y="-7859782"/>
            <a:ext cx="2568436" cy="18288000"/>
            <a:chOff x="0" y="0"/>
            <a:chExt cx="676460" cy="4816593"/>
          </a:xfrm>
        </p:grpSpPr>
        <p:sp>
          <p:nvSpPr>
            <p:cNvPr name="Freeform 3" id="3"/>
            <p:cNvSpPr/>
            <p:nvPr/>
          </p:nvSpPr>
          <p:spPr>
            <a:xfrm flipH="false" flipV="false" rot="0">
              <a:off x="0" y="0"/>
              <a:ext cx="676460" cy="4816592"/>
            </a:xfrm>
            <a:custGeom>
              <a:avLst/>
              <a:gdLst/>
              <a:ahLst/>
              <a:cxnLst/>
              <a:rect r="r" b="b" t="t" l="l"/>
              <a:pathLst>
                <a:path h="4816592" w="676460">
                  <a:moveTo>
                    <a:pt x="0" y="0"/>
                  </a:moveTo>
                  <a:lnTo>
                    <a:pt x="676460" y="0"/>
                  </a:lnTo>
                  <a:lnTo>
                    <a:pt x="676460" y="4816592"/>
                  </a:lnTo>
                  <a:lnTo>
                    <a:pt x="0" y="4816592"/>
                  </a:lnTo>
                  <a:close/>
                </a:path>
              </a:pathLst>
            </a:custGeom>
            <a:solidFill>
              <a:srgbClr val="615EDB"/>
            </a:solidFill>
          </p:spPr>
        </p:sp>
        <p:sp>
          <p:nvSpPr>
            <p:cNvPr name="TextBox 4" id="4"/>
            <p:cNvSpPr txBox="true"/>
            <p:nvPr/>
          </p:nvSpPr>
          <p:spPr>
            <a:xfrm>
              <a:off x="0" y="-57150"/>
              <a:ext cx="676460" cy="487374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1739945" y="2006319"/>
            <a:ext cx="6540736" cy="10020626"/>
          </a:xfrm>
          <a:custGeom>
            <a:avLst/>
            <a:gdLst/>
            <a:ahLst/>
            <a:cxnLst/>
            <a:rect r="r" b="b" t="t" l="l"/>
            <a:pathLst>
              <a:path h="10020626" w="6540736">
                <a:moveTo>
                  <a:pt x="0" y="0"/>
                </a:moveTo>
                <a:lnTo>
                  <a:pt x="6540736" y="0"/>
                </a:lnTo>
                <a:lnTo>
                  <a:pt x="6540736" y="10020626"/>
                </a:lnTo>
                <a:lnTo>
                  <a:pt x="0" y="10020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17292" y="2980020"/>
            <a:ext cx="15970708" cy="6008979"/>
          </a:xfrm>
          <a:custGeom>
            <a:avLst/>
            <a:gdLst/>
            <a:ahLst/>
            <a:cxnLst/>
            <a:rect r="r" b="b" t="t" l="l"/>
            <a:pathLst>
              <a:path h="6008979" w="15970708">
                <a:moveTo>
                  <a:pt x="0" y="0"/>
                </a:moveTo>
                <a:lnTo>
                  <a:pt x="15970708" y="0"/>
                </a:lnTo>
                <a:lnTo>
                  <a:pt x="15970708" y="6008979"/>
                </a:lnTo>
                <a:lnTo>
                  <a:pt x="0" y="6008979"/>
                </a:lnTo>
                <a:lnTo>
                  <a:pt x="0" y="0"/>
                </a:lnTo>
                <a:close/>
              </a:path>
            </a:pathLst>
          </a:custGeom>
          <a:blipFill>
            <a:blip r:embed="rId4"/>
            <a:stretch>
              <a:fillRect l="0" t="0" r="0" b="0"/>
            </a:stretch>
          </a:blipFill>
        </p:spPr>
      </p:sp>
      <p:sp>
        <p:nvSpPr>
          <p:cNvPr name="TextBox 7" id="7"/>
          <p:cNvSpPr txBox="true"/>
          <p:nvPr/>
        </p:nvSpPr>
        <p:spPr>
          <a:xfrm rot="0">
            <a:off x="3618145" y="697478"/>
            <a:ext cx="11051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Marketing Campaign for AURA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798217"/>
            <a:ext cx="5450739" cy="5450739"/>
          </a:xfrm>
          <a:custGeom>
            <a:avLst/>
            <a:gdLst/>
            <a:ahLst/>
            <a:cxnLst/>
            <a:rect r="r" b="b" t="t" l="l"/>
            <a:pathLst>
              <a:path h="5450739" w="5450739">
                <a:moveTo>
                  <a:pt x="0" y="0"/>
                </a:moveTo>
                <a:lnTo>
                  <a:pt x="5450739" y="0"/>
                </a:lnTo>
                <a:lnTo>
                  <a:pt x="5450739" y="5450740"/>
                </a:lnTo>
                <a:lnTo>
                  <a:pt x="0" y="5450740"/>
                </a:lnTo>
                <a:lnTo>
                  <a:pt x="0" y="0"/>
                </a:lnTo>
                <a:close/>
              </a:path>
            </a:pathLst>
          </a:custGeom>
          <a:blipFill>
            <a:blip r:embed="rId2"/>
            <a:stretch>
              <a:fillRect l="0" t="0" r="0" b="0"/>
            </a:stretch>
          </a:blipFill>
        </p:spPr>
      </p:sp>
      <p:sp>
        <p:nvSpPr>
          <p:cNvPr name="TextBox 3" id="3"/>
          <p:cNvSpPr txBox="true"/>
          <p:nvPr/>
        </p:nvSpPr>
        <p:spPr>
          <a:xfrm rot="0">
            <a:off x="1028700" y="895350"/>
            <a:ext cx="16230600" cy="2503190"/>
          </a:xfrm>
          <a:prstGeom prst="rect">
            <a:avLst/>
          </a:prstGeom>
        </p:spPr>
        <p:txBody>
          <a:bodyPr anchor="t" rtlCol="false" tIns="0" lIns="0" bIns="0" rIns="0">
            <a:spAutoFit/>
          </a:bodyPr>
          <a:lstStyle/>
          <a:p>
            <a:pPr algn="l">
              <a:lnSpc>
                <a:spcPts val="10078"/>
              </a:lnSpc>
            </a:pPr>
            <a:r>
              <a:rPr lang="en-US" sz="7199" b="true">
                <a:solidFill>
                  <a:srgbClr val="2D3880"/>
                </a:solidFill>
                <a:latin typeface="Cormorant Garamond Bold"/>
                <a:ea typeface="Cormorant Garamond Bold"/>
                <a:cs typeface="Cormorant Garamond Bold"/>
                <a:sym typeface="Cormorant Garamond Bold"/>
              </a:rPr>
              <a:t>Branding and Positioning: Versatility Meets Sustainability</a:t>
            </a:r>
          </a:p>
        </p:txBody>
      </p:sp>
      <p:sp>
        <p:nvSpPr>
          <p:cNvPr name="TextBox 4" id="4"/>
          <p:cNvSpPr txBox="true"/>
          <p:nvPr/>
        </p:nvSpPr>
        <p:spPr>
          <a:xfrm rot="0">
            <a:off x="7980011" y="3806551"/>
            <a:ext cx="9279289" cy="5477533"/>
          </a:xfrm>
          <a:prstGeom prst="rect">
            <a:avLst/>
          </a:prstGeom>
        </p:spPr>
        <p:txBody>
          <a:bodyPr anchor="t" rtlCol="false" tIns="0" lIns="0" bIns="0" rIns="0">
            <a:spAutoFit/>
          </a:bodyPr>
          <a:lstStyle/>
          <a:p>
            <a:pPr algn="just" marL="561148" indent="-280574" lvl="1">
              <a:lnSpc>
                <a:spcPts val="3638"/>
              </a:lnSpc>
              <a:buFont typeface="Arial"/>
              <a:buChar char="•"/>
            </a:pPr>
            <a:r>
              <a:rPr lang="en-US" b="true" sz="2599">
                <a:solidFill>
                  <a:srgbClr val="2D3880"/>
                </a:solidFill>
                <a:latin typeface="Glacial Indifference Bold"/>
                <a:ea typeface="Glacial Indifference Bold"/>
                <a:cs typeface="Glacial Indifference Bold"/>
                <a:sym typeface="Glacial Indifference Bold"/>
              </a:rPr>
              <a:t>USP (Unique Selling Proposition):</a:t>
            </a:r>
          </a:p>
          <a:p>
            <a:pPr algn="just">
              <a:lnSpc>
                <a:spcPts val="3638"/>
              </a:lnSpc>
            </a:pPr>
            <a:r>
              <a:rPr lang="en-US" sz="2599">
                <a:solidFill>
                  <a:srgbClr val="2D3880"/>
                </a:solidFill>
                <a:latin typeface="Glacial Indifference"/>
                <a:ea typeface="Glacial Indifference"/>
                <a:cs typeface="Glacial Indifference"/>
                <a:sym typeface="Glacial Indifference"/>
              </a:rPr>
              <a:t>AURA fuses cutting-edge AI technology with sustainable, premium fashion, providing limitless style options in a single garment.</a:t>
            </a:r>
          </a:p>
          <a:p>
            <a:pPr algn="just" marL="561148" indent="-280574" lvl="1">
              <a:lnSpc>
                <a:spcPts val="3638"/>
              </a:lnSpc>
              <a:buFont typeface="Arial"/>
              <a:buChar char="•"/>
            </a:pPr>
            <a:r>
              <a:rPr lang="en-US" b="true" sz="2599">
                <a:solidFill>
                  <a:srgbClr val="2D3880"/>
                </a:solidFill>
                <a:latin typeface="Glacial Indifference Bold"/>
                <a:ea typeface="Glacial Indifference Bold"/>
                <a:cs typeface="Glacial Indifference Bold"/>
                <a:sym typeface="Glacial Indifference Bold"/>
              </a:rPr>
              <a:t>Target Audience:</a:t>
            </a:r>
          </a:p>
          <a:p>
            <a:pPr algn="just" marL="561148" indent="-280574" lvl="1">
              <a:lnSpc>
                <a:spcPts val="3638"/>
              </a:lnSpc>
              <a:buFont typeface="Arial"/>
              <a:buChar char="•"/>
            </a:pPr>
            <a:r>
              <a:rPr lang="en-US" b="true" sz="2599">
                <a:solidFill>
                  <a:srgbClr val="2D3880"/>
                </a:solidFill>
                <a:latin typeface="Glacial Indifference Bold"/>
                <a:ea typeface="Glacial Indifference Bold"/>
                <a:cs typeface="Glacial Indifference Bold"/>
                <a:sym typeface="Glacial Indifference Bold"/>
              </a:rPr>
              <a:t>Eco-Conscious Consumers:</a:t>
            </a:r>
            <a:r>
              <a:rPr lang="en-US" sz="2599">
                <a:solidFill>
                  <a:srgbClr val="2D3880"/>
                </a:solidFill>
                <a:latin typeface="Glacial Indifference"/>
                <a:ea typeface="Glacial Indifference"/>
                <a:cs typeface="Glacial Indifference"/>
                <a:sym typeface="Glacial Indifference"/>
              </a:rPr>
              <a:t> Individuals seeking sustainable and environmentally friendly fashion choices.</a:t>
            </a:r>
          </a:p>
          <a:p>
            <a:pPr algn="just" marL="561148" indent="-280574" lvl="1">
              <a:lnSpc>
                <a:spcPts val="3638"/>
              </a:lnSpc>
              <a:buFont typeface="Arial"/>
              <a:buChar char="•"/>
            </a:pPr>
            <a:r>
              <a:rPr lang="en-US" b="true" sz="2599">
                <a:solidFill>
                  <a:srgbClr val="2D3880"/>
                </a:solidFill>
                <a:latin typeface="Glacial Indifference Bold"/>
                <a:ea typeface="Glacial Indifference Bold"/>
                <a:cs typeface="Glacial Indifference Bold"/>
                <a:sym typeface="Glacial Indifference Bold"/>
              </a:rPr>
              <a:t>Style Enthusiasts:</a:t>
            </a:r>
            <a:r>
              <a:rPr lang="en-US" sz="2599">
                <a:solidFill>
                  <a:srgbClr val="2D3880"/>
                </a:solidFill>
                <a:latin typeface="Glacial Indifference"/>
                <a:ea typeface="Glacial Indifference"/>
                <a:cs typeface="Glacial Indifference"/>
                <a:sym typeface="Glacial Indifference"/>
              </a:rPr>
              <a:t> Fashion-forward individuals who value personalization and versatility in their wardrobe.</a:t>
            </a:r>
          </a:p>
          <a:p>
            <a:pPr algn="just" marL="561148" indent="-280574" lvl="1">
              <a:lnSpc>
                <a:spcPts val="3638"/>
              </a:lnSpc>
              <a:buFont typeface="Arial"/>
              <a:buChar char="•"/>
            </a:pPr>
            <a:r>
              <a:rPr lang="en-US" b="true" sz="2599">
                <a:solidFill>
                  <a:srgbClr val="2D3880"/>
                </a:solidFill>
                <a:latin typeface="Glacial Indifference Bold"/>
                <a:ea typeface="Glacial Indifference Bold"/>
                <a:cs typeface="Glacial Indifference Bold"/>
                <a:sym typeface="Glacial Indifference Bold"/>
              </a:rPr>
              <a:t>Tech-Savvy Millennials and Gen Z:</a:t>
            </a:r>
            <a:r>
              <a:rPr lang="en-US" sz="2599">
                <a:solidFill>
                  <a:srgbClr val="2D3880"/>
                </a:solidFill>
                <a:latin typeface="Glacial Indifference"/>
                <a:ea typeface="Glacial Indifference"/>
                <a:cs typeface="Glacial Indifference"/>
                <a:sym typeface="Glacial Indifference"/>
              </a:rPr>
              <a:t> Early adopters of wearable technology and app-integrated solutions.</a:t>
            </a:r>
          </a:p>
          <a:p>
            <a:pPr algn="just">
              <a:lnSpc>
                <a:spcPts val="363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947384" y="2102000"/>
            <a:ext cx="3616719" cy="715630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03" t="0" r="-22103"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2" id="12"/>
          <p:cNvSpPr txBox="true"/>
          <p:nvPr/>
        </p:nvSpPr>
        <p:spPr>
          <a:xfrm rot="0">
            <a:off x="1028700" y="2917132"/>
            <a:ext cx="10208523" cy="3243772"/>
          </a:xfrm>
          <a:prstGeom prst="rect">
            <a:avLst/>
          </a:prstGeom>
        </p:spPr>
        <p:txBody>
          <a:bodyPr anchor="t" rtlCol="false" tIns="0" lIns="0" bIns="0" rIns="0">
            <a:spAutoFit/>
          </a:bodyPr>
          <a:lstStyle/>
          <a:p>
            <a:pPr algn="just">
              <a:lnSpc>
                <a:spcPts val="3266"/>
              </a:lnSpc>
            </a:pPr>
            <a:r>
              <a:rPr lang="en-US" sz="2333">
                <a:solidFill>
                  <a:srgbClr val="2D3880"/>
                </a:solidFill>
                <a:latin typeface="Glacial Indifference"/>
                <a:ea typeface="Glacial Indifference"/>
                <a:cs typeface="Glacial Indifference"/>
                <a:sym typeface="Glacial Indifference"/>
              </a:rPr>
              <a:t>We use social media to connect with our community and share our mission of sustainable, tech-driven fashion. Our platforms provide a space to showcase new designs, feature customer stories, and offer style inspiration. Through engaging content, we invite followers to explore the limitless possibilities of customizable clothing. We’re committed to building an online presence that promotes creativity, inclusivity, and sustainability. Join us as we redefine the future of fashion with every post. Follow for updates, promotions, and behind-the-scenes content.</a:t>
            </a:r>
          </a:p>
        </p:txBody>
      </p:sp>
      <p:sp>
        <p:nvSpPr>
          <p:cNvPr name="TextBox 13" id="13"/>
          <p:cNvSpPr txBox="true"/>
          <p:nvPr/>
        </p:nvSpPr>
        <p:spPr>
          <a:xfrm rot="0">
            <a:off x="1028700" y="1329717"/>
            <a:ext cx="7103677"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Social Media</a:t>
            </a:r>
          </a:p>
        </p:txBody>
      </p:sp>
      <p:sp>
        <p:nvSpPr>
          <p:cNvPr name="TextBox 14" id="14"/>
          <p:cNvSpPr txBox="true"/>
          <p:nvPr/>
        </p:nvSpPr>
        <p:spPr>
          <a:xfrm rot="0">
            <a:off x="1028700" y="6251377"/>
            <a:ext cx="5286742"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342K</a:t>
            </a:r>
          </a:p>
        </p:txBody>
      </p:sp>
      <p:sp>
        <p:nvSpPr>
          <p:cNvPr name="TextBox 15" id="15"/>
          <p:cNvSpPr txBox="true"/>
          <p:nvPr/>
        </p:nvSpPr>
        <p:spPr>
          <a:xfrm rot="0">
            <a:off x="4579857" y="6251377"/>
            <a:ext cx="5286742"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200K</a:t>
            </a:r>
          </a:p>
        </p:txBody>
      </p:sp>
      <p:sp>
        <p:nvSpPr>
          <p:cNvPr name="TextBox 16" id="16"/>
          <p:cNvSpPr txBox="true"/>
          <p:nvPr/>
        </p:nvSpPr>
        <p:spPr>
          <a:xfrm rot="0">
            <a:off x="1028700" y="7481500"/>
            <a:ext cx="3104846" cy="823351"/>
          </a:xfrm>
          <a:prstGeom prst="rect">
            <a:avLst/>
          </a:prstGeom>
        </p:spPr>
        <p:txBody>
          <a:bodyPr anchor="t" rtlCol="false" tIns="0" lIns="0" bIns="0" rIns="0">
            <a:spAutoFit/>
          </a:bodyPr>
          <a:lstStyle/>
          <a:p>
            <a:pPr algn="l">
              <a:lnSpc>
                <a:spcPts val="6734"/>
              </a:lnSpc>
            </a:pPr>
            <a:r>
              <a:rPr lang="en-US" sz="4810">
                <a:solidFill>
                  <a:srgbClr val="2D3880"/>
                </a:solidFill>
                <a:latin typeface="Cormorant Garamond"/>
                <a:ea typeface="Cormorant Garamond"/>
                <a:cs typeface="Cormorant Garamond"/>
                <a:sym typeface="Cormorant Garamond"/>
              </a:rPr>
              <a:t>Follower</a:t>
            </a:r>
          </a:p>
        </p:txBody>
      </p:sp>
      <p:sp>
        <p:nvSpPr>
          <p:cNvPr name="TextBox 17" id="17"/>
          <p:cNvSpPr txBox="true"/>
          <p:nvPr/>
        </p:nvSpPr>
        <p:spPr>
          <a:xfrm rot="0">
            <a:off x="4579857" y="7481500"/>
            <a:ext cx="3104846" cy="823351"/>
          </a:xfrm>
          <a:prstGeom prst="rect">
            <a:avLst/>
          </a:prstGeom>
        </p:spPr>
        <p:txBody>
          <a:bodyPr anchor="t" rtlCol="false" tIns="0" lIns="0" bIns="0" rIns="0">
            <a:spAutoFit/>
          </a:bodyPr>
          <a:lstStyle/>
          <a:p>
            <a:pPr algn="l">
              <a:lnSpc>
                <a:spcPts val="6734"/>
              </a:lnSpc>
            </a:pPr>
            <a:r>
              <a:rPr lang="en-US" sz="4810">
                <a:solidFill>
                  <a:srgbClr val="2D3880"/>
                </a:solidFill>
                <a:latin typeface="Cormorant Garamond"/>
                <a:ea typeface="Cormorant Garamond"/>
                <a:cs typeface="Cormorant Garamond"/>
                <a:sym typeface="Cormorant Garamond"/>
              </a:rPr>
              <a:t>Likes</a:t>
            </a:r>
          </a:p>
        </p:txBody>
      </p:sp>
      <p:sp>
        <p:nvSpPr>
          <p:cNvPr name="TextBox 18" id="18"/>
          <p:cNvSpPr txBox="true"/>
          <p:nvPr/>
        </p:nvSpPr>
        <p:spPr>
          <a:xfrm rot="0">
            <a:off x="8132377" y="6251377"/>
            <a:ext cx="3104846"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22K</a:t>
            </a:r>
          </a:p>
        </p:txBody>
      </p:sp>
      <p:sp>
        <p:nvSpPr>
          <p:cNvPr name="TextBox 19" id="19"/>
          <p:cNvSpPr txBox="true"/>
          <p:nvPr/>
        </p:nvSpPr>
        <p:spPr>
          <a:xfrm rot="0">
            <a:off x="8132377" y="7481500"/>
            <a:ext cx="3104846" cy="823351"/>
          </a:xfrm>
          <a:prstGeom prst="rect">
            <a:avLst/>
          </a:prstGeom>
        </p:spPr>
        <p:txBody>
          <a:bodyPr anchor="t" rtlCol="false" tIns="0" lIns="0" bIns="0" rIns="0">
            <a:spAutoFit/>
          </a:bodyPr>
          <a:lstStyle/>
          <a:p>
            <a:pPr algn="l">
              <a:lnSpc>
                <a:spcPts val="6734"/>
              </a:lnSpc>
            </a:pPr>
            <a:r>
              <a:rPr lang="en-US" sz="4810">
                <a:solidFill>
                  <a:srgbClr val="2D3880"/>
                </a:solidFill>
                <a:latin typeface="Cormorant Garamond"/>
                <a:ea typeface="Cormorant Garamond"/>
                <a:cs typeface="Cormorant Garamond"/>
                <a:sym typeface="Cormorant Garamond"/>
              </a:rPr>
              <a:t>Share</a:t>
            </a:r>
          </a:p>
        </p:txBody>
      </p:sp>
      <p:sp>
        <p:nvSpPr>
          <p:cNvPr name="Freeform 20" id="20"/>
          <p:cNvSpPr/>
          <p:nvPr/>
        </p:nvSpPr>
        <p:spPr>
          <a:xfrm flipH="true" flipV="true" rot="0">
            <a:off x="7411990" y="0"/>
            <a:ext cx="5535393" cy="2344994"/>
          </a:xfrm>
          <a:custGeom>
            <a:avLst/>
            <a:gdLst/>
            <a:ahLst/>
            <a:cxnLst/>
            <a:rect r="r" b="b" t="t" l="l"/>
            <a:pathLst>
              <a:path h="2344994" w="5535393">
                <a:moveTo>
                  <a:pt x="5535394" y="2344994"/>
                </a:moveTo>
                <a:lnTo>
                  <a:pt x="0" y="2344994"/>
                </a:lnTo>
                <a:lnTo>
                  <a:pt x="0" y="0"/>
                </a:lnTo>
                <a:lnTo>
                  <a:pt x="5535394" y="0"/>
                </a:lnTo>
                <a:lnTo>
                  <a:pt x="5535394" y="23449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true" flipV="true" rot="0">
            <a:off x="12752607" y="0"/>
            <a:ext cx="5535393" cy="2344994"/>
          </a:xfrm>
          <a:custGeom>
            <a:avLst/>
            <a:gdLst/>
            <a:ahLst/>
            <a:cxnLst/>
            <a:rect r="r" b="b" t="t" l="l"/>
            <a:pathLst>
              <a:path h="2344994" w="5535393">
                <a:moveTo>
                  <a:pt x="5535393" y="2344994"/>
                </a:moveTo>
                <a:lnTo>
                  <a:pt x="0" y="2344994"/>
                </a:lnTo>
                <a:lnTo>
                  <a:pt x="0" y="0"/>
                </a:lnTo>
                <a:lnTo>
                  <a:pt x="5535393" y="0"/>
                </a:lnTo>
                <a:lnTo>
                  <a:pt x="5535393" y="234499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266674"/>
            <a:ext cx="5294240" cy="5991626"/>
          </a:xfrm>
          <a:custGeom>
            <a:avLst/>
            <a:gdLst/>
            <a:ahLst/>
            <a:cxnLst/>
            <a:rect r="r" b="b" t="t" l="l"/>
            <a:pathLst>
              <a:path h="5991626" w="5294240">
                <a:moveTo>
                  <a:pt x="0" y="0"/>
                </a:moveTo>
                <a:lnTo>
                  <a:pt x="5294240" y="0"/>
                </a:lnTo>
                <a:lnTo>
                  <a:pt x="5294240" y="5991626"/>
                </a:lnTo>
                <a:lnTo>
                  <a:pt x="0" y="5991626"/>
                </a:lnTo>
                <a:lnTo>
                  <a:pt x="0" y="0"/>
                </a:lnTo>
                <a:close/>
              </a:path>
            </a:pathLst>
          </a:custGeom>
          <a:blipFill>
            <a:blip r:embed="rId4"/>
            <a:stretch>
              <a:fillRect l="0" t="0" r="0" b="0"/>
            </a:stretch>
          </a:blipFill>
        </p:spPr>
      </p:sp>
      <p:sp>
        <p:nvSpPr>
          <p:cNvPr name="TextBox 4" id="4"/>
          <p:cNvSpPr txBox="true"/>
          <p:nvPr/>
        </p:nvSpPr>
        <p:spPr>
          <a:xfrm rot="0">
            <a:off x="7638820" y="3147555"/>
            <a:ext cx="9620480" cy="6110745"/>
          </a:xfrm>
          <a:prstGeom prst="rect">
            <a:avLst/>
          </a:prstGeom>
        </p:spPr>
        <p:txBody>
          <a:bodyPr anchor="t" rtlCol="false" tIns="0" lIns="0" bIns="0" rIns="0">
            <a:spAutoFit/>
          </a:bodyPr>
          <a:lstStyle/>
          <a:p>
            <a:pPr algn="just" marL="579175" indent="-289588" lvl="1">
              <a:lnSpc>
                <a:spcPts val="3755"/>
              </a:lnSpc>
              <a:buFont typeface="Arial"/>
              <a:buChar char="•"/>
            </a:pPr>
            <a:r>
              <a:rPr lang="en-US" b="true" sz="2682">
                <a:solidFill>
                  <a:srgbClr val="2D3880"/>
                </a:solidFill>
                <a:latin typeface="Glacial Indifference Bold"/>
                <a:ea typeface="Glacial Indifference Bold"/>
                <a:cs typeface="Glacial Indifference Bold"/>
                <a:sym typeface="Glacial Indifference Bold"/>
              </a:rPr>
              <a:t>YouTube Ads:</a:t>
            </a:r>
            <a:r>
              <a:rPr lang="en-US" sz="2682">
                <a:solidFill>
                  <a:srgbClr val="2D3880"/>
                </a:solidFill>
                <a:latin typeface="Glacial Indifference"/>
                <a:ea typeface="Glacial Indifference"/>
                <a:cs typeface="Glacial Indifference"/>
                <a:sym typeface="Glacial Indifference"/>
              </a:rPr>
              <a:t> </a:t>
            </a:r>
          </a:p>
          <a:p>
            <a:pPr algn="just">
              <a:lnSpc>
                <a:spcPts val="3755"/>
              </a:lnSpc>
            </a:pPr>
            <a:r>
              <a:rPr lang="en-US" sz="2682">
                <a:solidFill>
                  <a:srgbClr val="2D3880"/>
                </a:solidFill>
                <a:latin typeface="Glacial Indifference"/>
                <a:ea typeface="Glacial Indifference"/>
                <a:cs typeface="Glacial Indifference"/>
                <a:sym typeface="Glacial Indifference"/>
              </a:rPr>
              <a:t>Captivating stories showcasing AURA’s ability to transform a </a:t>
            </a:r>
            <a:r>
              <a:rPr lang="en-US" sz="2682" b="true">
                <a:solidFill>
                  <a:srgbClr val="2D3880"/>
                </a:solidFill>
                <a:latin typeface="Glacial Indifference Bold"/>
                <a:ea typeface="Glacial Indifference Bold"/>
                <a:cs typeface="Glacial Indifference Bold"/>
                <a:sym typeface="Glacial Indifference Bold"/>
              </a:rPr>
              <a:t>single outfit into endless styles</a:t>
            </a:r>
            <a:r>
              <a:rPr lang="en-US" sz="2682">
                <a:solidFill>
                  <a:srgbClr val="2D3880"/>
                </a:solidFill>
                <a:latin typeface="Glacial Indifference"/>
                <a:ea typeface="Glacial Indifference"/>
                <a:cs typeface="Glacial Indifference"/>
                <a:sym typeface="Glacial Indifference"/>
              </a:rPr>
              <a:t>, emphasizing sustainability and innovation.</a:t>
            </a:r>
          </a:p>
          <a:p>
            <a:pPr algn="just" marL="579175" indent="-289588" lvl="1">
              <a:lnSpc>
                <a:spcPts val="3755"/>
              </a:lnSpc>
              <a:buFont typeface="Arial"/>
              <a:buChar char="•"/>
            </a:pPr>
            <a:r>
              <a:rPr lang="en-US" b="true" sz="2682">
                <a:solidFill>
                  <a:srgbClr val="2D3880"/>
                </a:solidFill>
                <a:latin typeface="Glacial Indifference Bold"/>
                <a:ea typeface="Glacial Indifference Bold"/>
                <a:cs typeface="Glacial Indifference Bold"/>
                <a:sym typeface="Glacial Indifference Bold"/>
              </a:rPr>
              <a:t>Instagram Reels: </a:t>
            </a:r>
          </a:p>
          <a:p>
            <a:pPr algn="just">
              <a:lnSpc>
                <a:spcPts val="3755"/>
              </a:lnSpc>
            </a:pPr>
            <a:r>
              <a:rPr lang="en-US" sz="2682">
                <a:solidFill>
                  <a:srgbClr val="2D3880"/>
                </a:solidFill>
                <a:latin typeface="Glacial Indifference"/>
                <a:ea typeface="Glacial Indifference"/>
                <a:cs typeface="Glacial Indifference"/>
                <a:sym typeface="Glacial Indifference"/>
              </a:rPr>
              <a:t>Eye-catching reels demonstrating AURA’s dynamic design features, such as real-time pattern changes, with a focus on style and versatility.</a:t>
            </a:r>
          </a:p>
          <a:p>
            <a:pPr algn="just" marL="579175" indent="-289588" lvl="1">
              <a:lnSpc>
                <a:spcPts val="3755"/>
              </a:lnSpc>
              <a:buFont typeface="Arial"/>
              <a:buChar char="•"/>
            </a:pPr>
            <a:r>
              <a:rPr lang="en-US" b="true" sz="2682">
                <a:solidFill>
                  <a:srgbClr val="2D3880"/>
                </a:solidFill>
                <a:latin typeface="Glacial Indifference Bold"/>
                <a:ea typeface="Glacial Indifference Bold"/>
                <a:cs typeface="Glacial Indifference Bold"/>
                <a:sym typeface="Glacial Indifference Bold"/>
              </a:rPr>
              <a:t>Google Ads:</a:t>
            </a:r>
          </a:p>
          <a:p>
            <a:pPr algn="just">
              <a:lnSpc>
                <a:spcPts val="3755"/>
              </a:lnSpc>
            </a:pPr>
            <a:r>
              <a:rPr lang="en-US" sz="2682">
                <a:solidFill>
                  <a:srgbClr val="2D3880"/>
                </a:solidFill>
                <a:latin typeface="Glacial Indifference"/>
                <a:ea typeface="Glacial Indifference"/>
                <a:cs typeface="Glacial Indifference"/>
                <a:sym typeface="Glacial Indifference"/>
              </a:rPr>
              <a:t>Targeting searches like “</a:t>
            </a:r>
            <a:r>
              <a:rPr lang="en-US" sz="2682" b="true">
                <a:solidFill>
                  <a:srgbClr val="2D3880"/>
                </a:solidFill>
                <a:latin typeface="Glacial Indifference Bold"/>
                <a:ea typeface="Glacial Indifference Bold"/>
                <a:cs typeface="Glacial Indifference Bold"/>
                <a:sym typeface="Glacial Indifference Bold"/>
              </a:rPr>
              <a:t>sustainable fashion</a:t>
            </a:r>
            <a:r>
              <a:rPr lang="en-US" sz="2682">
                <a:solidFill>
                  <a:srgbClr val="2D3880"/>
                </a:solidFill>
                <a:latin typeface="Glacial Indifference"/>
                <a:ea typeface="Glacial Indifference"/>
                <a:cs typeface="Glacial Indifference"/>
                <a:sym typeface="Glacial Indifference"/>
              </a:rPr>
              <a:t>,” “</a:t>
            </a:r>
            <a:r>
              <a:rPr lang="en-US" sz="2682" b="true">
                <a:solidFill>
                  <a:srgbClr val="2D3880"/>
                </a:solidFill>
                <a:latin typeface="Glacial Indifference Bold"/>
                <a:ea typeface="Glacial Indifference Bold"/>
                <a:cs typeface="Glacial Indifference Bold"/>
                <a:sym typeface="Glacial Indifference Bold"/>
              </a:rPr>
              <a:t>customizable clothing</a:t>
            </a:r>
            <a:r>
              <a:rPr lang="en-US" sz="2682">
                <a:solidFill>
                  <a:srgbClr val="2D3880"/>
                </a:solidFill>
                <a:latin typeface="Glacial Indifference"/>
                <a:ea typeface="Glacial Indifference"/>
                <a:cs typeface="Glacial Indifference"/>
                <a:sym typeface="Glacial Indifference"/>
              </a:rPr>
              <a:t>,” and “</a:t>
            </a:r>
            <a:r>
              <a:rPr lang="en-US" sz="2682" b="true">
                <a:solidFill>
                  <a:srgbClr val="2D3880"/>
                </a:solidFill>
                <a:latin typeface="Glacial Indifference Bold"/>
                <a:ea typeface="Glacial Indifference Bold"/>
                <a:cs typeface="Glacial Indifference Bold"/>
                <a:sym typeface="Glacial Indifference Bold"/>
              </a:rPr>
              <a:t>AI-powered apparel</a:t>
            </a:r>
            <a:r>
              <a:rPr lang="en-US" sz="2682">
                <a:solidFill>
                  <a:srgbClr val="2D3880"/>
                </a:solidFill>
                <a:latin typeface="Glacial Indifference"/>
                <a:ea typeface="Glacial Indifference"/>
                <a:cs typeface="Glacial Indifference"/>
                <a:sym typeface="Glacial Indifference"/>
              </a:rPr>
              <a:t>” to reach eco-conscious and tech-savvy consumers.</a:t>
            </a:r>
          </a:p>
          <a:p>
            <a:pPr algn="just">
              <a:lnSpc>
                <a:spcPts val="3755"/>
              </a:lnSpc>
            </a:pPr>
          </a:p>
        </p:txBody>
      </p:sp>
      <p:sp>
        <p:nvSpPr>
          <p:cNvPr name="TextBox 5" id="5"/>
          <p:cNvSpPr txBox="true"/>
          <p:nvPr/>
        </p:nvSpPr>
        <p:spPr>
          <a:xfrm rot="0">
            <a:off x="1028700" y="1329717"/>
            <a:ext cx="7103677"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Ad Campaigns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5868318"/>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653391" y="3228459"/>
          <a:ext cx="14687434" cy="4466613"/>
        </p:xfrm>
        <a:graphic>
          <a:graphicData uri="http://schemas.openxmlformats.org/drawingml/2006/table">
            <a:tbl>
              <a:tblPr/>
              <a:tblGrid>
                <a:gridCol w="3671859"/>
                <a:gridCol w="3671859"/>
                <a:gridCol w="3671859"/>
                <a:gridCol w="3671859"/>
              </a:tblGrid>
              <a:tr h="1085345">
                <a:tc>
                  <a:txBody>
                    <a:bodyPr anchor="t" rtlCol="false"/>
                    <a:lstStyle/>
                    <a:p>
                      <a:pPr algn="ctr">
                        <a:lnSpc>
                          <a:spcPts val="2520"/>
                        </a:lnSpc>
                        <a:defRPr/>
                      </a:pPr>
                      <a:r>
                        <a:rPr lang="en-US" b="true" sz="1800">
                          <a:solidFill>
                            <a:srgbClr val="000000"/>
                          </a:solidFill>
                          <a:latin typeface="Glacial Indifference Bold"/>
                          <a:ea typeface="Glacial Indifference Bold"/>
                          <a:cs typeface="Glacial Indifference Bold"/>
                          <a:sym typeface="Glacial Indifference Bold"/>
                        </a:rPr>
                        <a:t>Product Line Diversification</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b="true" sz="1800">
                          <a:solidFill>
                            <a:srgbClr val="000000"/>
                          </a:solidFill>
                          <a:latin typeface="Glacial Indifference Bold"/>
                          <a:ea typeface="Glacial Indifference Bold"/>
                          <a:cs typeface="Glacial Indifference Bold"/>
                          <a:sym typeface="Glacial Indifference Bold"/>
                        </a:rPr>
                        <a:t>Geographical Growth</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b="true" sz="1800">
                          <a:solidFill>
                            <a:srgbClr val="000000"/>
                          </a:solidFill>
                          <a:latin typeface="Glacial Indifference Bold"/>
                          <a:ea typeface="Glacial Indifference Bold"/>
                          <a:cs typeface="Glacial Indifference Bold"/>
                          <a:sym typeface="Glacial Indifference Bold"/>
                        </a:rPr>
                        <a:t>Retail Presence</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b="true" sz="1800">
                          <a:solidFill>
                            <a:srgbClr val="000000"/>
                          </a:solidFill>
                          <a:latin typeface="Glacial Indifference Bold"/>
                          <a:ea typeface="Glacial Indifference Bold"/>
                          <a:cs typeface="Glacial Indifference Bold"/>
                          <a:sym typeface="Glacial Indifference Bold"/>
                        </a:rPr>
                        <a:t>Collaborations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r>
              <a:tr h="3381268">
                <a:tc>
                  <a:txBody>
                    <a:bodyPr anchor="t" rtlCol="false"/>
                    <a:lstStyle/>
                    <a:p>
                      <a:pPr algn="ctr">
                        <a:lnSpc>
                          <a:spcPts val="2520"/>
                        </a:lnSpc>
                        <a:defRPr/>
                      </a:pPr>
                      <a:r>
                        <a:rPr lang="en-US" sz="1800">
                          <a:solidFill>
                            <a:srgbClr val="000000"/>
                          </a:solidFill>
                          <a:latin typeface="Glacial Indifference"/>
                          <a:ea typeface="Glacial Indifference"/>
                          <a:cs typeface="Glacial Indifference"/>
                          <a:sym typeface="Glacial Indifference"/>
                        </a:rPr>
                        <a:t>Introduce new clothing categories like outerwear, accessories, and activewear with AURA’s signature customizable and sustainable technology.</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a:solidFill>
                            <a:srgbClr val="000000"/>
                          </a:solidFill>
                          <a:latin typeface="Glacial Indifference"/>
                          <a:ea typeface="Glacial Indifference"/>
                          <a:cs typeface="Glacial Indifference"/>
                          <a:sym typeface="Glacial Indifference"/>
                        </a:rPr>
                        <a:t>Expand into international markets, starting with eco-conscious regions such as Europe, North America, and parts of Asia.</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a:solidFill>
                            <a:srgbClr val="000000"/>
                          </a:solidFill>
                          <a:latin typeface="Glacial Indifference"/>
                          <a:ea typeface="Glacial Indifference"/>
                          <a:cs typeface="Glacial Indifference"/>
                          <a:sym typeface="Glacial Indifference"/>
                        </a:rPr>
                        <a:t>Establish partnerships with premium fashion retailers and open flagship stores in major cities to enhance brand visibility and customer experience.</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a:solidFill>
                            <a:srgbClr val="000000"/>
                          </a:solidFill>
                          <a:latin typeface="Glacial Indifference"/>
                          <a:ea typeface="Glacial Indifference"/>
                          <a:cs typeface="Glacial Indifference"/>
                          <a:sym typeface="Glacial Indifference"/>
                        </a:rPr>
                        <a:t>Partner with designers, influencers, and sustainability advocates to co-create exclusive collections and drive brand awareness.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r>
            </a:tbl>
          </a:graphicData>
        </a:graphic>
      </p:graphicFrame>
      <p:sp>
        <p:nvSpPr>
          <p:cNvPr name="Freeform 4" id="4"/>
          <p:cNvSpPr/>
          <p:nvPr/>
        </p:nvSpPr>
        <p:spPr>
          <a:xfrm flipH="false" flipV="false" rot="0">
            <a:off x="0" y="0"/>
            <a:ext cx="4478210" cy="3525572"/>
          </a:xfrm>
          <a:custGeom>
            <a:avLst/>
            <a:gdLst/>
            <a:ahLst/>
            <a:cxnLst/>
            <a:rect r="r" b="b" t="t" l="l"/>
            <a:pathLst>
              <a:path h="3525572" w="4478210">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780951" y="895350"/>
            <a:ext cx="10726099" cy="1226820"/>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Expansion Plans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4540032" y="2072602"/>
            <a:ext cx="2634524" cy="3274129"/>
            <a:chOff x="0" y="0"/>
            <a:chExt cx="5108702" cy="6348984"/>
          </a:xfrm>
        </p:grpSpPr>
        <p:sp>
          <p:nvSpPr>
            <p:cNvPr name="Freeform 3" id="3"/>
            <p:cNvSpPr/>
            <p:nvPr/>
          </p:nvSpPr>
          <p:spPr>
            <a:xfrm flipH="false" flipV="false" rot="0">
              <a:off x="0" y="0"/>
              <a:ext cx="5108702" cy="6348984"/>
            </a:xfrm>
            <a:custGeom>
              <a:avLst/>
              <a:gdLst/>
              <a:ahLst/>
              <a:cxnLst/>
              <a:rect r="r" b="b" t="t" l="l"/>
              <a:pathLst>
                <a:path h="6348984" w="5108702">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l="-12137" t="0" r="-12137" b="0"/>
              </a:stretch>
            </a:blipFill>
          </p:spPr>
        </p:sp>
      </p:grpSp>
      <p:grpSp>
        <p:nvGrpSpPr>
          <p:cNvPr name="Group 4" id="4"/>
          <p:cNvGrpSpPr/>
          <p:nvPr/>
        </p:nvGrpSpPr>
        <p:grpSpPr>
          <a:xfrm rot="0">
            <a:off x="14540032" y="5984171"/>
            <a:ext cx="2634524" cy="3274129"/>
            <a:chOff x="0" y="0"/>
            <a:chExt cx="5108702" cy="6348984"/>
          </a:xfrm>
        </p:grpSpPr>
        <p:sp>
          <p:nvSpPr>
            <p:cNvPr name="Freeform 5" id="5"/>
            <p:cNvSpPr/>
            <p:nvPr/>
          </p:nvSpPr>
          <p:spPr>
            <a:xfrm flipH="false" flipV="false" rot="0">
              <a:off x="0" y="0"/>
              <a:ext cx="5108702" cy="6348984"/>
            </a:xfrm>
            <a:custGeom>
              <a:avLst/>
              <a:gdLst/>
              <a:ahLst/>
              <a:cxnLst/>
              <a:rect r="r" b="b" t="t" l="l"/>
              <a:pathLst>
                <a:path h="6348984" w="5108702">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3"/>
              <a:stretch>
                <a:fillRect l="0" t="-1701" r="0" b="-1701"/>
              </a:stretch>
            </a:blipFill>
          </p:spPr>
        </p:sp>
      </p:grpSp>
      <p:sp>
        <p:nvSpPr>
          <p:cNvPr name="TextBox 6" id="6"/>
          <p:cNvSpPr txBox="true"/>
          <p:nvPr/>
        </p:nvSpPr>
        <p:spPr>
          <a:xfrm rot="0">
            <a:off x="1028700" y="3262485"/>
            <a:ext cx="6789417" cy="4695244"/>
          </a:xfrm>
          <a:prstGeom prst="rect">
            <a:avLst/>
          </a:prstGeom>
        </p:spPr>
        <p:txBody>
          <a:bodyPr anchor="t" rtlCol="false" tIns="0" lIns="0" bIns="0" rIns="0">
            <a:spAutoFit/>
          </a:bodyPr>
          <a:lstStyle/>
          <a:p>
            <a:pPr algn="just">
              <a:lnSpc>
                <a:spcPts val="3397"/>
              </a:lnSpc>
            </a:pPr>
            <a:r>
              <a:rPr lang="en-US" sz="2265">
                <a:solidFill>
                  <a:srgbClr val="2D3880"/>
                </a:solidFill>
                <a:latin typeface="Glacial Indifference"/>
                <a:ea typeface="Glacial Indifference"/>
                <a:cs typeface="Glacial Indifference"/>
                <a:sym typeface="Glacial Indifference"/>
              </a:rPr>
              <a:t>Our team is a diverse group of visionaries, designers, engineers, and sustainability advocates united by a passion for transforming the fashion industry. With expertise in AI technology, fashion design, and eco-friendly practices, each member plays a vital role in bringing our innovative ideas to life. We collaborate across disciplines to create clothing that’s not only stylish and functional but also forward-thinking and environmentally responsible. Together, we are shaping the future of fashion, one sustainable, customizable garment at a time.</a:t>
            </a:r>
          </a:p>
        </p:txBody>
      </p:sp>
      <p:sp>
        <p:nvSpPr>
          <p:cNvPr name="Freeform 7" id="7"/>
          <p:cNvSpPr/>
          <p:nvPr/>
        </p:nvSpPr>
        <p:spPr>
          <a:xfrm flipH="false" flipV="false" rot="3811341">
            <a:off x="15639286" y="-522891"/>
            <a:ext cx="4478210" cy="3525572"/>
          </a:xfrm>
          <a:custGeom>
            <a:avLst/>
            <a:gdLst/>
            <a:ahLst/>
            <a:cxnLst/>
            <a:rect r="r" b="b" t="t" l="l"/>
            <a:pathLst>
              <a:path h="3525572" w="4478210">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376864" y="8334592"/>
            <a:ext cx="3543162" cy="2789434"/>
          </a:xfrm>
          <a:custGeom>
            <a:avLst/>
            <a:gdLst/>
            <a:ahLst/>
            <a:cxnLst/>
            <a:rect r="r" b="b" t="t" l="l"/>
            <a:pathLst>
              <a:path h="2789434" w="3543162">
                <a:moveTo>
                  <a:pt x="0" y="0"/>
                </a:moveTo>
                <a:lnTo>
                  <a:pt x="3543162" y="0"/>
                </a:lnTo>
                <a:lnTo>
                  <a:pt x="3543162" y="2789435"/>
                </a:lnTo>
                <a:lnTo>
                  <a:pt x="0" y="2789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572194"/>
            <a:ext cx="5194106" cy="1392166"/>
          </a:xfrm>
          <a:prstGeom prst="rect">
            <a:avLst/>
          </a:prstGeom>
        </p:spPr>
        <p:txBody>
          <a:bodyPr anchor="t" rtlCol="false" tIns="0" lIns="0" bIns="0" rIns="0">
            <a:spAutoFit/>
          </a:bodyPr>
          <a:lstStyle/>
          <a:p>
            <a:pPr algn="l">
              <a:lnSpc>
                <a:spcPts val="11466"/>
              </a:lnSpc>
            </a:pPr>
            <a:r>
              <a:rPr lang="en-US" sz="8190" b="true">
                <a:solidFill>
                  <a:srgbClr val="2D3880"/>
                </a:solidFill>
                <a:latin typeface="Cormorant Garamond Bold"/>
                <a:ea typeface="Cormorant Garamond Bold"/>
                <a:cs typeface="Cormorant Garamond Bold"/>
                <a:sym typeface="Cormorant Garamond Bold"/>
              </a:rPr>
              <a:t>Our Team</a:t>
            </a:r>
          </a:p>
        </p:txBody>
      </p:sp>
      <p:sp>
        <p:nvSpPr>
          <p:cNvPr name="TextBox 10" id="10"/>
          <p:cNvSpPr txBox="true"/>
          <p:nvPr/>
        </p:nvSpPr>
        <p:spPr>
          <a:xfrm rot="0">
            <a:off x="9144000" y="1958302"/>
            <a:ext cx="5210939" cy="1006058"/>
          </a:xfrm>
          <a:prstGeom prst="rect">
            <a:avLst/>
          </a:prstGeom>
        </p:spPr>
        <p:txBody>
          <a:bodyPr anchor="t" rtlCol="false" tIns="0" lIns="0" bIns="0" rIns="0">
            <a:spAutoFit/>
          </a:bodyPr>
          <a:lstStyle/>
          <a:p>
            <a:pPr algn="l">
              <a:lnSpc>
                <a:spcPts val="8228"/>
              </a:lnSpc>
            </a:pPr>
            <a:r>
              <a:rPr lang="en-US" sz="5877" i="true" b="true">
                <a:solidFill>
                  <a:srgbClr val="2D3880"/>
                </a:solidFill>
                <a:latin typeface="Cormorant Garamond Bold Italics"/>
                <a:ea typeface="Cormorant Garamond Bold Italics"/>
                <a:cs typeface="Cormorant Garamond Bold Italics"/>
                <a:sym typeface="Cormorant Garamond Bold Italics"/>
              </a:rPr>
              <a:t>Isha Mahajan</a:t>
            </a:r>
          </a:p>
        </p:txBody>
      </p:sp>
      <p:sp>
        <p:nvSpPr>
          <p:cNvPr name="TextBox 11" id="11"/>
          <p:cNvSpPr txBox="true"/>
          <p:nvPr/>
        </p:nvSpPr>
        <p:spPr>
          <a:xfrm rot="0">
            <a:off x="9144000" y="2770471"/>
            <a:ext cx="3630234" cy="558689"/>
          </a:xfrm>
          <a:prstGeom prst="rect">
            <a:avLst/>
          </a:prstGeom>
        </p:spPr>
        <p:txBody>
          <a:bodyPr anchor="t" rtlCol="false" tIns="0" lIns="0" bIns="0" rIns="0">
            <a:spAutoFit/>
          </a:bodyPr>
          <a:lstStyle/>
          <a:p>
            <a:pPr algn="l">
              <a:lnSpc>
                <a:spcPts val="4609"/>
              </a:lnSpc>
            </a:pPr>
            <a:r>
              <a:rPr lang="en-US" sz="3292" b="true">
                <a:solidFill>
                  <a:srgbClr val="2D3880"/>
                </a:solidFill>
                <a:latin typeface="Cormorant Garamond Bold"/>
                <a:ea typeface="Cormorant Garamond Bold"/>
                <a:cs typeface="Cormorant Garamond Bold"/>
                <a:sym typeface="Cormorant Garamond Bold"/>
              </a:rPr>
              <a:t>Founder</a:t>
            </a:r>
          </a:p>
        </p:txBody>
      </p:sp>
      <p:sp>
        <p:nvSpPr>
          <p:cNvPr name="TextBox 12" id="12"/>
          <p:cNvSpPr txBox="true"/>
          <p:nvPr/>
        </p:nvSpPr>
        <p:spPr>
          <a:xfrm rot="0">
            <a:off x="9144000" y="3451871"/>
            <a:ext cx="4743852" cy="1766608"/>
          </a:xfrm>
          <a:prstGeom prst="rect">
            <a:avLst/>
          </a:prstGeom>
        </p:spPr>
        <p:txBody>
          <a:bodyPr anchor="t" rtlCol="false" tIns="0" lIns="0" bIns="0" rIns="0">
            <a:spAutoFit/>
          </a:bodyPr>
          <a:lstStyle/>
          <a:p>
            <a:pPr algn="just">
              <a:lnSpc>
                <a:spcPts val="2011"/>
              </a:lnSpc>
            </a:pPr>
            <a:r>
              <a:rPr lang="en-US" sz="1437">
                <a:solidFill>
                  <a:srgbClr val="2D3880"/>
                </a:solidFill>
                <a:latin typeface="Glacial Indifference"/>
                <a:ea typeface="Glacial Indifference"/>
                <a:cs typeface="Glacial Indifference"/>
                <a:sym typeface="Glacial Indifference"/>
              </a:rPr>
              <a:t>Isha Mahajan, the visionary behind AURA, founded the brand with a mission to merge fashion, technology, and sustainability. With a passion for innovation and a deep commitment to reducing the environmental footprint of fashion, Isha has led the charge in creating versatile, eco-friendly clothing that empowers individuals to express their style while embracing a more sustainable future.</a:t>
            </a:r>
          </a:p>
        </p:txBody>
      </p:sp>
      <p:sp>
        <p:nvSpPr>
          <p:cNvPr name="TextBox 13" id="13"/>
          <p:cNvSpPr txBox="true"/>
          <p:nvPr/>
        </p:nvSpPr>
        <p:spPr>
          <a:xfrm rot="0">
            <a:off x="9144000" y="5899756"/>
            <a:ext cx="5210939" cy="1006058"/>
          </a:xfrm>
          <a:prstGeom prst="rect">
            <a:avLst/>
          </a:prstGeom>
        </p:spPr>
        <p:txBody>
          <a:bodyPr anchor="t" rtlCol="false" tIns="0" lIns="0" bIns="0" rIns="0">
            <a:spAutoFit/>
          </a:bodyPr>
          <a:lstStyle/>
          <a:p>
            <a:pPr algn="l">
              <a:lnSpc>
                <a:spcPts val="8228"/>
              </a:lnSpc>
            </a:pPr>
            <a:r>
              <a:rPr lang="en-US" sz="5877" i="true" b="true">
                <a:solidFill>
                  <a:srgbClr val="2D3880"/>
                </a:solidFill>
                <a:latin typeface="Cormorant Garamond Bold Italics"/>
                <a:ea typeface="Cormorant Garamond Bold Italics"/>
                <a:cs typeface="Cormorant Garamond Bold Italics"/>
                <a:sym typeface="Cormorant Garamond Bold Italics"/>
              </a:rPr>
              <a:t>Shivam Rathod</a:t>
            </a:r>
          </a:p>
        </p:txBody>
      </p:sp>
      <p:sp>
        <p:nvSpPr>
          <p:cNvPr name="TextBox 14" id="14"/>
          <p:cNvSpPr txBox="true"/>
          <p:nvPr/>
        </p:nvSpPr>
        <p:spPr>
          <a:xfrm rot="0">
            <a:off x="9144000" y="6848240"/>
            <a:ext cx="3630234" cy="558689"/>
          </a:xfrm>
          <a:prstGeom prst="rect">
            <a:avLst/>
          </a:prstGeom>
        </p:spPr>
        <p:txBody>
          <a:bodyPr anchor="t" rtlCol="false" tIns="0" lIns="0" bIns="0" rIns="0">
            <a:spAutoFit/>
          </a:bodyPr>
          <a:lstStyle/>
          <a:p>
            <a:pPr algn="l">
              <a:lnSpc>
                <a:spcPts val="4609"/>
              </a:lnSpc>
            </a:pPr>
            <a:r>
              <a:rPr lang="en-US" sz="3292" b="true">
                <a:solidFill>
                  <a:srgbClr val="2D3880"/>
                </a:solidFill>
                <a:latin typeface="Cormorant Garamond Bold"/>
                <a:ea typeface="Cormorant Garamond Bold"/>
                <a:cs typeface="Cormorant Garamond Bold"/>
                <a:sym typeface="Cormorant Garamond Bold"/>
              </a:rPr>
              <a:t>Co-Founder</a:t>
            </a:r>
          </a:p>
        </p:txBody>
      </p:sp>
      <p:sp>
        <p:nvSpPr>
          <p:cNvPr name="TextBox 15" id="15"/>
          <p:cNvSpPr txBox="true"/>
          <p:nvPr/>
        </p:nvSpPr>
        <p:spPr>
          <a:xfrm rot="0">
            <a:off x="9144000" y="7491692"/>
            <a:ext cx="4743852" cy="1766608"/>
          </a:xfrm>
          <a:prstGeom prst="rect">
            <a:avLst/>
          </a:prstGeom>
        </p:spPr>
        <p:txBody>
          <a:bodyPr anchor="t" rtlCol="false" tIns="0" lIns="0" bIns="0" rIns="0">
            <a:spAutoFit/>
          </a:bodyPr>
          <a:lstStyle/>
          <a:p>
            <a:pPr algn="just">
              <a:lnSpc>
                <a:spcPts val="2011"/>
              </a:lnSpc>
            </a:pPr>
            <a:r>
              <a:rPr lang="en-US" sz="1437">
                <a:solidFill>
                  <a:srgbClr val="2D3880"/>
                </a:solidFill>
                <a:latin typeface="Glacial Indifference"/>
                <a:ea typeface="Glacial Indifference"/>
                <a:cs typeface="Glacial Indifference"/>
                <a:sym typeface="Glacial Indifference"/>
              </a:rPr>
              <a:t>Shivam Rathod, Co-Founder of AURA, brings his expertise in AI and technology to the brand. His commitment to revolutionizing the fashion industry through intelligent design and sustainable practices has been instrumental in shaping AURA’s innovative product line. Shivam’s vision is to create a future where fashion is both personalized and eco-conscious, offering limitless possibilities for every individual.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86085" y="3477410"/>
            <a:ext cx="7701915" cy="5237408"/>
            <a:chOff x="0" y="0"/>
            <a:chExt cx="10269220" cy="6983210"/>
          </a:xfrm>
        </p:grpSpPr>
        <p:pic>
          <p:nvPicPr>
            <p:cNvPr name="Picture 3" id="3"/>
            <p:cNvPicPr>
              <a:picLocks noChangeAspect="true"/>
            </p:cNvPicPr>
            <p:nvPr/>
          </p:nvPicPr>
          <p:blipFill>
            <a:blip r:embed="rId2"/>
            <a:srcRect l="7813" t="0" r="7813" b="0"/>
            <a:stretch>
              <a:fillRect/>
            </a:stretch>
          </p:blipFill>
          <p:spPr>
            <a:xfrm flipH="false" flipV="false">
              <a:off x="0" y="0"/>
              <a:ext cx="10269220" cy="6983210"/>
            </a:xfrm>
            <a:prstGeom prst="rect">
              <a:avLst/>
            </a:prstGeom>
          </p:spPr>
        </p:pic>
      </p:grpSp>
      <p:sp>
        <p:nvSpPr>
          <p:cNvPr name="Freeform 4" id="4"/>
          <p:cNvSpPr/>
          <p:nvPr/>
        </p:nvSpPr>
        <p:spPr>
          <a:xfrm flipH="false" flipV="false" rot="0">
            <a:off x="14587794" y="-32654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895350"/>
            <a:ext cx="7571652"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Advisors and Partners</a:t>
            </a:r>
          </a:p>
        </p:txBody>
      </p:sp>
      <p:sp>
        <p:nvSpPr>
          <p:cNvPr name="TextBox 6" id="6"/>
          <p:cNvSpPr txBox="true"/>
          <p:nvPr/>
        </p:nvSpPr>
        <p:spPr>
          <a:xfrm rot="0">
            <a:off x="1028700" y="2576282"/>
            <a:ext cx="8943295" cy="6682018"/>
          </a:xfrm>
          <a:prstGeom prst="rect">
            <a:avLst/>
          </a:prstGeom>
        </p:spPr>
        <p:txBody>
          <a:bodyPr anchor="t" rtlCol="false" tIns="0" lIns="0" bIns="0" rIns="0">
            <a:spAutoFit/>
          </a:bodyPr>
          <a:lstStyle/>
          <a:p>
            <a:pPr algn="l" marL="450632" indent="-225316" lvl="1">
              <a:lnSpc>
                <a:spcPts val="3548"/>
              </a:lnSpc>
              <a:buFont typeface="Arial"/>
              <a:buChar char="•"/>
            </a:pPr>
            <a:r>
              <a:rPr lang="en-US" b="true" sz="2087">
                <a:solidFill>
                  <a:srgbClr val="2D3880"/>
                </a:solidFill>
                <a:latin typeface="Glacial Indifference Bold"/>
                <a:ea typeface="Glacial Indifference Bold"/>
                <a:cs typeface="Glacial Indifference Bold"/>
                <a:sym typeface="Glacial Indifference Bold"/>
              </a:rPr>
              <a:t>Design Advisor:</a:t>
            </a:r>
          </a:p>
          <a:p>
            <a:pPr algn="l">
              <a:lnSpc>
                <a:spcPts val="3548"/>
              </a:lnSpc>
            </a:pPr>
            <a:r>
              <a:rPr lang="en-US" sz="2087">
                <a:solidFill>
                  <a:srgbClr val="2D3880"/>
                </a:solidFill>
                <a:latin typeface="Glacial Indifference"/>
                <a:ea typeface="Glacial Indifference"/>
                <a:cs typeface="Glacial Indifference"/>
                <a:sym typeface="Glacial Indifference"/>
              </a:rPr>
              <a:t>Partnered with leading textile technologists and fashion designers to ensure AURA’s garments are both aesthetically appealing and technologically advanced.</a:t>
            </a:r>
          </a:p>
          <a:p>
            <a:pPr algn="l" marL="450632" indent="-225316" lvl="1">
              <a:lnSpc>
                <a:spcPts val="3548"/>
              </a:lnSpc>
              <a:buFont typeface="Arial"/>
              <a:buChar char="•"/>
            </a:pPr>
            <a:r>
              <a:rPr lang="en-US" b="true" sz="2087">
                <a:solidFill>
                  <a:srgbClr val="2D3880"/>
                </a:solidFill>
                <a:latin typeface="Glacial Indifference Bold"/>
                <a:ea typeface="Glacial Indifference Bold"/>
                <a:cs typeface="Glacial Indifference Bold"/>
                <a:sym typeface="Glacial Indifference Bold"/>
              </a:rPr>
              <a:t>Sustainability Consultant:</a:t>
            </a:r>
          </a:p>
          <a:p>
            <a:pPr algn="l">
              <a:lnSpc>
                <a:spcPts val="3548"/>
              </a:lnSpc>
            </a:pPr>
            <a:r>
              <a:rPr lang="en-US" sz="2087">
                <a:solidFill>
                  <a:srgbClr val="2D3880"/>
                </a:solidFill>
                <a:latin typeface="Glacial Indifference"/>
                <a:ea typeface="Glacial Indifference"/>
                <a:cs typeface="Glacial Indifference"/>
                <a:sym typeface="Glacial Indifference"/>
              </a:rPr>
              <a:t>Collaborating with eco-conscious organizations to optimize sustainable materials and processes, reinforcing our commitment to the environment.</a:t>
            </a:r>
          </a:p>
          <a:p>
            <a:pPr algn="l" marL="450632" indent="-225316" lvl="1">
              <a:lnSpc>
                <a:spcPts val="3548"/>
              </a:lnSpc>
              <a:buFont typeface="Arial"/>
              <a:buChar char="•"/>
            </a:pPr>
            <a:r>
              <a:rPr lang="en-US" b="true" sz="2087">
                <a:solidFill>
                  <a:srgbClr val="2D3880"/>
                </a:solidFill>
                <a:latin typeface="Glacial Indifference Bold"/>
                <a:ea typeface="Glacial Indifference Bold"/>
                <a:cs typeface="Glacial Indifference Bold"/>
                <a:sym typeface="Glacial Indifference Bold"/>
              </a:rPr>
              <a:t>Marketing Consultant:</a:t>
            </a:r>
          </a:p>
          <a:p>
            <a:pPr algn="l">
              <a:lnSpc>
                <a:spcPts val="3548"/>
              </a:lnSpc>
            </a:pPr>
            <a:r>
              <a:rPr lang="en-US" sz="2087">
                <a:solidFill>
                  <a:srgbClr val="2D3880"/>
                </a:solidFill>
                <a:latin typeface="Glacial Indifference"/>
                <a:ea typeface="Glacial Indifference"/>
                <a:cs typeface="Glacial Indifference"/>
                <a:sym typeface="Glacial Indifference"/>
              </a:rPr>
              <a:t>Engaged a digital marketing agency specializing in tech-driven lifestyle brands to enhance online presence and build trust with consumers.</a:t>
            </a:r>
          </a:p>
          <a:p>
            <a:pPr algn="l" marL="450632" indent="-225316" lvl="1">
              <a:lnSpc>
                <a:spcPts val="3548"/>
              </a:lnSpc>
              <a:buFont typeface="Arial"/>
              <a:buChar char="•"/>
            </a:pPr>
            <a:r>
              <a:rPr lang="en-US" b="true" sz="2087">
                <a:solidFill>
                  <a:srgbClr val="2D3880"/>
                </a:solidFill>
                <a:latin typeface="Glacial Indifference Bold"/>
                <a:ea typeface="Glacial Indifference Bold"/>
                <a:cs typeface="Glacial Indifference Bold"/>
                <a:sym typeface="Glacial Indifference Bold"/>
              </a:rPr>
              <a:t>Tech Partners:</a:t>
            </a:r>
          </a:p>
          <a:p>
            <a:pPr algn="just">
              <a:lnSpc>
                <a:spcPts val="3548"/>
              </a:lnSpc>
            </a:pPr>
            <a:r>
              <a:rPr lang="en-US" sz="2087">
                <a:solidFill>
                  <a:srgbClr val="2D3880"/>
                </a:solidFill>
                <a:latin typeface="Glacial Indifference"/>
                <a:ea typeface="Glacial Indifference"/>
                <a:cs typeface="Glacial Indifference"/>
                <a:sym typeface="Glacial Indifference"/>
              </a:rPr>
              <a:t>Collaboration with Smart Fabric Innovations Inc. for integrating dynamic, customizable fabric technology.</a:t>
            </a:r>
          </a:p>
          <a:p>
            <a:pPr algn="just">
              <a:lnSpc>
                <a:spcPts val="3548"/>
              </a:lnSpc>
            </a:pPr>
            <a:r>
              <a:rPr lang="en-US" sz="2087">
                <a:solidFill>
                  <a:srgbClr val="2D3880"/>
                </a:solidFill>
                <a:latin typeface="Glacial Indifference"/>
                <a:ea typeface="Glacial Indifference"/>
                <a:cs typeface="Glacial Indifference"/>
                <a:sym typeface="Glacial Indifference"/>
              </a:rPr>
              <a:t>Support from AI Wearable Solutions for developing the intuitive app and real-time customization features.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28650" y="2122170"/>
            <a:ext cx="8115300" cy="7136130"/>
            <a:chOff x="0" y="0"/>
            <a:chExt cx="2137363" cy="1879475"/>
          </a:xfrm>
        </p:grpSpPr>
        <p:sp>
          <p:nvSpPr>
            <p:cNvPr name="Freeform 3" id="3"/>
            <p:cNvSpPr/>
            <p:nvPr/>
          </p:nvSpPr>
          <p:spPr>
            <a:xfrm flipH="false" flipV="false" rot="0">
              <a:off x="0" y="0"/>
              <a:ext cx="2137363" cy="1879475"/>
            </a:xfrm>
            <a:custGeom>
              <a:avLst/>
              <a:gdLst/>
              <a:ahLst/>
              <a:cxnLst/>
              <a:rect r="r" b="b" t="t" l="l"/>
              <a:pathLst>
                <a:path h="1879475" w="2137363">
                  <a:moveTo>
                    <a:pt x="0" y="0"/>
                  </a:moveTo>
                  <a:lnTo>
                    <a:pt x="2137363" y="0"/>
                  </a:lnTo>
                  <a:lnTo>
                    <a:pt x="2137363" y="1879475"/>
                  </a:lnTo>
                  <a:lnTo>
                    <a:pt x="0" y="1879475"/>
                  </a:lnTo>
                  <a:close/>
                </a:path>
              </a:pathLst>
            </a:custGeom>
            <a:solidFill>
              <a:srgbClr val="9D9DE4"/>
            </a:solidFill>
          </p:spPr>
        </p:sp>
        <p:sp>
          <p:nvSpPr>
            <p:cNvPr name="TextBox 4" id="4"/>
            <p:cNvSpPr txBox="true"/>
            <p:nvPr/>
          </p:nvSpPr>
          <p:spPr>
            <a:xfrm>
              <a:off x="0" y="-57150"/>
              <a:ext cx="2137363" cy="19366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144000" y="2063048"/>
            <a:ext cx="8115300" cy="7195252"/>
            <a:chOff x="0" y="0"/>
            <a:chExt cx="2137363" cy="1895046"/>
          </a:xfrm>
        </p:grpSpPr>
        <p:sp>
          <p:nvSpPr>
            <p:cNvPr name="Freeform 6" id="6"/>
            <p:cNvSpPr/>
            <p:nvPr/>
          </p:nvSpPr>
          <p:spPr>
            <a:xfrm flipH="false" flipV="false" rot="0">
              <a:off x="0" y="0"/>
              <a:ext cx="2137363" cy="1895046"/>
            </a:xfrm>
            <a:custGeom>
              <a:avLst/>
              <a:gdLst/>
              <a:ahLst/>
              <a:cxnLst/>
              <a:rect r="r" b="b" t="t" l="l"/>
              <a:pathLst>
                <a:path h="1895046" w="2137363">
                  <a:moveTo>
                    <a:pt x="0" y="0"/>
                  </a:moveTo>
                  <a:lnTo>
                    <a:pt x="2137363" y="0"/>
                  </a:lnTo>
                  <a:lnTo>
                    <a:pt x="2137363" y="1895046"/>
                  </a:lnTo>
                  <a:lnTo>
                    <a:pt x="0" y="1895046"/>
                  </a:lnTo>
                  <a:close/>
                </a:path>
              </a:pathLst>
            </a:custGeom>
            <a:solidFill>
              <a:srgbClr val="CBCBEB"/>
            </a:solidFill>
          </p:spPr>
        </p:sp>
        <p:sp>
          <p:nvSpPr>
            <p:cNvPr name="TextBox 7" id="7"/>
            <p:cNvSpPr txBox="true"/>
            <p:nvPr/>
          </p:nvSpPr>
          <p:spPr>
            <a:xfrm>
              <a:off x="0" y="-57150"/>
              <a:ext cx="2137363" cy="1952196"/>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681934" y="2918895"/>
            <a:ext cx="8062016" cy="5946003"/>
          </a:xfrm>
          <a:prstGeom prst="rect">
            <a:avLst/>
          </a:prstGeom>
        </p:spPr>
        <p:txBody>
          <a:bodyPr anchor="t" rtlCol="false" tIns="0" lIns="0" bIns="0" rIns="0">
            <a:spAutoFit/>
          </a:bodyPr>
          <a:lstStyle/>
          <a:p>
            <a:pPr algn="l" marL="667438" indent="-333719" lvl="1">
              <a:lnSpc>
                <a:spcPts val="4327"/>
              </a:lnSpc>
              <a:buFont typeface="Arial"/>
              <a:buChar char="•"/>
            </a:pPr>
            <a:r>
              <a:rPr lang="en-US" sz="3091">
                <a:solidFill>
                  <a:srgbClr val="2D3880"/>
                </a:solidFill>
                <a:latin typeface="Glacial Indifference"/>
                <a:ea typeface="Glacial Indifference"/>
                <a:cs typeface="Glacial Indifference"/>
                <a:sym typeface="Glacial Indifference"/>
              </a:rPr>
              <a:t>Year 1: $1.5M revenue with a 25% profit margin, driven by strong domestic market sales and online presence.</a:t>
            </a:r>
          </a:p>
          <a:p>
            <a:pPr algn="l" marL="667438" indent="-333719" lvl="1">
              <a:lnSpc>
                <a:spcPts val="4327"/>
              </a:lnSpc>
              <a:buFont typeface="Arial"/>
              <a:buChar char="•"/>
            </a:pPr>
            <a:r>
              <a:rPr lang="en-US" sz="3091">
                <a:solidFill>
                  <a:srgbClr val="2D3880"/>
                </a:solidFill>
                <a:latin typeface="Glacial Indifference"/>
                <a:ea typeface="Glacial Indifference"/>
                <a:cs typeface="Glacial Indifference"/>
                <a:sym typeface="Glacial Indifference"/>
              </a:rPr>
              <a:t>Year 2: $5M revenue fueled by international expansion into eco-conscious markets like Europe and North America.</a:t>
            </a:r>
          </a:p>
          <a:p>
            <a:pPr algn="l" marL="667438" indent="-333719" lvl="1">
              <a:lnSpc>
                <a:spcPts val="4327"/>
              </a:lnSpc>
              <a:spcBef>
                <a:spcPct val="0"/>
              </a:spcBef>
              <a:buFont typeface="Arial"/>
              <a:buChar char="•"/>
            </a:pPr>
            <a:r>
              <a:rPr lang="en-US" sz="3091">
                <a:solidFill>
                  <a:srgbClr val="2D3880"/>
                </a:solidFill>
                <a:latin typeface="Glacial Indifference"/>
                <a:ea typeface="Glacial Indifference"/>
                <a:cs typeface="Glacial Indifference"/>
                <a:sym typeface="Glacial Indifference"/>
              </a:rPr>
              <a:t>Year 3: $10M revenue with a 40% profit margin, supported by product diversification and technology licensing.</a:t>
            </a:r>
          </a:p>
          <a:p>
            <a:pPr algn="l" marL="667438" indent="-333719" lvl="1">
              <a:lnSpc>
                <a:spcPts val="4327"/>
              </a:lnSpc>
              <a:spcBef>
                <a:spcPct val="0"/>
              </a:spcBef>
              <a:buFont typeface="Arial"/>
              <a:buChar char="•"/>
            </a:pPr>
            <a:r>
              <a:rPr lang="en-US" sz="3091" strike="noStrike" u="none">
                <a:solidFill>
                  <a:srgbClr val="2D3880"/>
                </a:solidFill>
                <a:latin typeface="Glacial Indifference"/>
                <a:ea typeface="Glacial Indifference"/>
                <a:cs typeface="Glacial Indifference"/>
                <a:sym typeface="Glacial Indifference"/>
              </a:rPr>
              <a:t>Break-even Point: Achievable within the first 16 months of launch.</a:t>
            </a:r>
          </a:p>
        </p:txBody>
      </p:sp>
      <p:sp>
        <p:nvSpPr>
          <p:cNvPr name="TextBox 9" id="9"/>
          <p:cNvSpPr txBox="true"/>
          <p:nvPr/>
        </p:nvSpPr>
        <p:spPr>
          <a:xfrm rot="0">
            <a:off x="881808" y="2319087"/>
            <a:ext cx="5536372" cy="473880"/>
          </a:xfrm>
          <a:prstGeom prst="rect">
            <a:avLst/>
          </a:prstGeom>
        </p:spPr>
        <p:txBody>
          <a:bodyPr anchor="t" rtlCol="false" tIns="0" lIns="0" bIns="0" rIns="0">
            <a:spAutoFit/>
          </a:bodyPr>
          <a:lstStyle/>
          <a:p>
            <a:pPr algn="l">
              <a:lnSpc>
                <a:spcPts val="3805"/>
              </a:lnSpc>
              <a:spcBef>
                <a:spcPct val="0"/>
              </a:spcBef>
            </a:pPr>
            <a:r>
              <a:rPr lang="en-US" b="true" sz="2718">
                <a:solidFill>
                  <a:srgbClr val="2D3880"/>
                </a:solidFill>
                <a:latin typeface="Glacial Indifference Bold"/>
                <a:ea typeface="Glacial Indifference Bold"/>
                <a:cs typeface="Glacial Indifference Bold"/>
                <a:sym typeface="Glacial Indifference Bold"/>
              </a:rPr>
              <a:t>Impressive Financial Projections:</a:t>
            </a:r>
          </a:p>
        </p:txBody>
      </p:sp>
      <p:sp>
        <p:nvSpPr>
          <p:cNvPr name="TextBox 10" id="10"/>
          <p:cNvSpPr txBox="true"/>
          <p:nvPr/>
        </p:nvSpPr>
        <p:spPr>
          <a:xfrm rot="0">
            <a:off x="9144000" y="2918895"/>
            <a:ext cx="8115300" cy="4760130"/>
          </a:xfrm>
          <a:prstGeom prst="rect">
            <a:avLst/>
          </a:prstGeom>
        </p:spPr>
        <p:txBody>
          <a:bodyPr anchor="t" rtlCol="false" tIns="0" lIns="0" bIns="0" rIns="0">
            <a:spAutoFit/>
          </a:bodyPr>
          <a:lstStyle/>
          <a:p>
            <a:pPr algn="l" marL="586879" indent="-293440" lvl="1">
              <a:lnSpc>
                <a:spcPts val="3805"/>
              </a:lnSpc>
              <a:buFont typeface="Arial"/>
              <a:buChar char="•"/>
            </a:pPr>
            <a:r>
              <a:rPr lang="en-US" sz="2718">
                <a:solidFill>
                  <a:srgbClr val="2D3880"/>
                </a:solidFill>
                <a:latin typeface="Glacial Indifference"/>
                <a:ea typeface="Glacial Indifference"/>
                <a:cs typeface="Glacial Indifference"/>
                <a:sym typeface="Glacial Indifference"/>
              </a:rPr>
              <a:t>The global sustainable fashion market is projected to reach $15 billion by 2026, growing at a CAGR of 9.1%.</a:t>
            </a:r>
          </a:p>
          <a:p>
            <a:pPr algn="l" marL="586879" indent="-293440" lvl="1">
              <a:lnSpc>
                <a:spcPts val="3805"/>
              </a:lnSpc>
              <a:buFont typeface="Arial"/>
              <a:buChar char="•"/>
            </a:pPr>
            <a:r>
              <a:rPr lang="en-US" sz="2718">
                <a:solidFill>
                  <a:srgbClr val="2D3880"/>
                </a:solidFill>
                <a:latin typeface="Glacial Indifference"/>
                <a:ea typeface="Glacial Indifference"/>
                <a:cs typeface="Glacial Indifference"/>
                <a:sym typeface="Glacial Indifference"/>
              </a:rPr>
              <a:t>The wearable tech market is valued at $61 billion, with a CAGR of 14.6%, reflecting growing consumer demand for tech-integrated apparel.</a:t>
            </a:r>
          </a:p>
          <a:p>
            <a:pPr algn="l" marL="586879" indent="-293440" lvl="1">
              <a:lnSpc>
                <a:spcPts val="3805"/>
              </a:lnSpc>
              <a:spcBef>
                <a:spcPct val="0"/>
              </a:spcBef>
              <a:buFont typeface="Arial"/>
              <a:buChar char="•"/>
            </a:pPr>
            <a:r>
              <a:rPr lang="en-US" sz="2718">
                <a:solidFill>
                  <a:srgbClr val="2D3880"/>
                </a:solidFill>
                <a:latin typeface="Glacial Indifference"/>
                <a:ea typeface="Glacial Indifference"/>
                <a:cs typeface="Glacial Indifference"/>
                <a:sym typeface="Glacial Indifference"/>
              </a:rPr>
              <a:t>Rising awareness of environmental impact and demand for personalized, versatile fashion creates a significant opportunity for AURA’s AI-powered, eco-friendly clothing line.</a:t>
            </a:r>
          </a:p>
        </p:txBody>
      </p:sp>
      <p:sp>
        <p:nvSpPr>
          <p:cNvPr name="TextBox 11" id="11"/>
          <p:cNvSpPr txBox="true"/>
          <p:nvPr/>
        </p:nvSpPr>
        <p:spPr>
          <a:xfrm rot="0">
            <a:off x="9358064" y="2319087"/>
            <a:ext cx="5536372" cy="473880"/>
          </a:xfrm>
          <a:prstGeom prst="rect">
            <a:avLst/>
          </a:prstGeom>
        </p:spPr>
        <p:txBody>
          <a:bodyPr anchor="t" rtlCol="false" tIns="0" lIns="0" bIns="0" rIns="0">
            <a:spAutoFit/>
          </a:bodyPr>
          <a:lstStyle/>
          <a:p>
            <a:pPr algn="l">
              <a:lnSpc>
                <a:spcPts val="3805"/>
              </a:lnSpc>
              <a:spcBef>
                <a:spcPct val="0"/>
              </a:spcBef>
            </a:pPr>
            <a:r>
              <a:rPr lang="en-US" b="true" sz="2718">
                <a:solidFill>
                  <a:srgbClr val="2D3880"/>
                </a:solidFill>
                <a:latin typeface="Glacial Indifference Bold"/>
                <a:ea typeface="Glacial Indifference Bold"/>
                <a:cs typeface="Glacial Indifference Bold"/>
                <a:sym typeface="Glacial Indifference Bold"/>
              </a:rPr>
              <a:t>Exceptional Market Opportunity</a:t>
            </a:r>
          </a:p>
        </p:txBody>
      </p:sp>
      <p:sp>
        <p:nvSpPr>
          <p:cNvPr name="TextBox 12" id="12"/>
          <p:cNvSpPr txBox="true"/>
          <p:nvPr/>
        </p:nvSpPr>
        <p:spPr>
          <a:xfrm rot="0">
            <a:off x="2991064" y="645728"/>
            <a:ext cx="10707091" cy="1226820"/>
          </a:xfrm>
          <a:prstGeom prst="rect">
            <a:avLst/>
          </a:prstGeom>
        </p:spPr>
        <p:txBody>
          <a:bodyPr anchor="t" rtlCol="false" tIns="0" lIns="0" bIns="0" rIns="0">
            <a:spAutoFit/>
          </a:bodyPr>
          <a:lstStyle/>
          <a:p>
            <a:pPr algn="ctr" marL="0" indent="0" lvl="0">
              <a:lnSpc>
                <a:spcPts val="10079"/>
              </a:lnSpc>
              <a:spcBef>
                <a:spcPct val="0"/>
              </a:spcBef>
            </a:pPr>
            <a:r>
              <a:rPr lang="en-US" b="true" sz="7199" i="true">
                <a:solidFill>
                  <a:srgbClr val="2D3880"/>
                </a:solidFill>
                <a:latin typeface="Cormorant Garamond Bold Italics"/>
                <a:ea typeface="Cormorant Garamond Bold Italics"/>
                <a:cs typeface="Cormorant Garamond Bold Italics"/>
                <a:sym typeface="Cormorant Garamond Bold Italics"/>
              </a:rPr>
              <a:t>Why Invest in AURA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1048664" y="6463345"/>
            <a:ext cx="533904" cy="382886"/>
          </a:xfrm>
          <a:custGeom>
            <a:avLst/>
            <a:gdLst/>
            <a:ahLst/>
            <a:cxnLst/>
            <a:rect r="r" b="b" t="t" l="l"/>
            <a:pathLst>
              <a:path h="382886" w="533904">
                <a:moveTo>
                  <a:pt x="0" y="0"/>
                </a:moveTo>
                <a:lnTo>
                  <a:pt x="533904" y="0"/>
                </a:lnTo>
                <a:lnTo>
                  <a:pt x="533904" y="382886"/>
                </a:lnTo>
                <a:lnTo>
                  <a:pt x="0" y="382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7146983"/>
            <a:ext cx="496016" cy="503936"/>
          </a:xfrm>
          <a:custGeom>
            <a:avLst/>
            <a:gdLst/>
            <a:ahLst/>
            <a:cxnLst/>
            <a:rect r="r" b="b" t="t" l="l"/>
            <a:pathLst>
              <a:path h="503936" w="496016">
                <a:moveTo>
                  <a:pt x="0" y="0"/>
                </a:moveTo>
                <a:lnTo>
                  <a:pt x="496016" y="0"/>
                </a:lnTo>
                <a:lnTo>
                  <a:pt x="496016" y="503936"/>
                </a:lnTo>
                <a:lnTo>
                  <a:pt x="0" y="503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728222" y="3091597"/>
            <a:ext cx="6531078" cy="6166703"/>
          </a:xfrm>
          <a:custGeom>
            <a:avLst/>
            <a:gdLst/>
            <a:ahLst/>
            <a:cxnLst/>
            <a:rect r="r" b="b" t="t" l="l"/>
            <a:pathLst>
              <a:path h="6166703" w="6531078">
                <a:moveTo>
                  <a:pt x="0" y="0"/>
                </a:moveTo>
                <a:lnTo>
                  <a:pt x="6531078" y="0"/>
                </a:lnTo>
                <a:lnTo>
                  <a:pt x="6531078" y="6166703"/>
                </a:lnTo>
                <a:lnTo>
                  <a:pt x="0" y="6166703"/>
                </a:lnTo>
                <a:lnTo>
                  <a:pt x="0" y="0"/>
                </a:lnTo>
                <a:close/>
              </a:path>
            </a:pathLst>
          </a:custGeom>
          <a:blipFill>
            <a:blip r:embed="rId6"/>
            <a:stretch>
              <a:fillRect l="-20944" t="0" r="-20944" b="0"/>
            </a:stretch>
          </a:blipFill>
        </p:spPr>
      </p:sp>
      <p:sp>
        <p:nvSpPr>
          <p:cNvPr name="Freeform 5" id="5"/>
          <p:cNvSpPr/>
          <p:nvPr/>
        </p:nvSpPr>
        <p:spPr>
          <a:xfrm flipH="false" flipV="false" rot="0">
            <a:off x="1028700" y="8050969"/>
            <a:ext cx="533904" cy="453333"/>
          </a:xfrm>
          <a:custGeom>
            <a:avLst/>
            <a:gdLst/>
            <a:ahLst/>
            <a:cxnLst/>
            <a:rect r="r" b="b" t="t" l="l"/>
            <a:pathLst>
              <a:path h="453333" w="533904">
                <a:moveTo>
                  <a:pt x="0" y="0"/>
                </a:moveTo>
                <a:lnTo>
                  <a:pt x="533904" y="0"/>
                </a:lnTo>
                <a:lnTo>
                  <a:pt x="533904" y="453333"/>
                </a:lnTo>
                <a:lnTo>
                  <a:pt x="0" y="453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68628" y="5646478"/>
            <a:ext cx="519610" cy="519610"/>
          </a:xfrm>
          <a:custGeom>
            <a:avLst/>
            <a:gdLst/>
            <a:ahLst/>
            <a:cxnLst/>
            <a:rect r="r" b="b" t="t" l="l"/>
            <a:pathLst>
              <a:path h="519610" w="519610">
                <a:moveTo>
                  <a:pt x="0" y="0"/>
                </a:moveTo>
                <a:lnTo>
                  <a:pt x="519610" y="0"/>
                </a:lnTo>
                <a:lnTo>
                  <a:pt x="519610" y="519610"/>
                </a:lnTo>
                <a:lnTo>
                  <a:pt x="0" y="519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323054" y="8082581"/>
            <a:ext cx="5818478" cy="352010"/>
          </a:xfrm>
          <a:prstGeom prst="rect">
            <a:avLst/>
          </a:prstGeom>
        </p:spPr>
        <p:txBody>
          <a:bodyPr anchor="t" rtlCol="false" tIns="0" lIns="0" bIns="0" rIns="0">
            <a:spAutoFit/>
          </a:bodyPr>
          <a:lstStyle/>
          <a:p>
            <a:pPr algn="l" marL="0" indent="0" lvl="0">
              <a:lnSpc>
                <a:spcPts val="2900"/>
              </a:lnSpc>
              <a:spcBef>
                <a:spcPct val="0"/>
              </a:spcBef>
            </a:pPr>
            <a:r>
              <a:rPr lang="en-US" b="true" sz="2072">
                <a:solidFill>
                  <a:srgbClr val="2D3880"/>
                </a:solidFill>
                <a:latin typeface="Montserrat Medium"/>
                <a:ea typeface="Montserrat Medium"/>
                <a:cs typeface="Montserrat Medium"/>
                <a:sym typeface="Montserrat Medium"/>
              </a:rPr>
              <a:t>Indore, Madhya Pradesh, India</a:t>
            </a:r>
          </a:p>
        </p:txBody>
      </p:sp>
      <p:sp>
        <p:nvSpPr>
          <p:cNvPr name="TextBox 8" id="8"/>
          <p:cNvSpPr txBox="true"/>
          <p:nvPr/>
        </p:nvSpPr>
        <p:spPr>
          <a:xfrm rot="0">
            <a:off x="1028700" y="3053497"/>
            <a:ext cx="8874501" cy="1621432"/>
          </a:xfrm>
          <a:prstGeom prst="rect">
            <a:avLst/>
          </a:prstGeom>
        </p:spPr>
        <p:txBody>
          <a:bodyPr anchor="t" rtlCol="false" tIns="0" lIns="0" bIns="0" rIns="0">
            <a:spAutoFit/>
          </a:bodyPr>
          <a:lstStyle/>
          <a:p>
            <a:pPr algn="just">
              <a:lnSpc>
                <a:spcPts val="3271"/>
              </a:lnSpc>
            </a:pPr>
            <a:r>
              <a:rPr lang="en-US" sz="2337" b="true">
                <a:solidFill>
                  <a:srgbClr val="2D3880"/>
                </a:solidFill>
                <a:latin typeface="TT Norms Bold"/>
                <a:ea typeface="TT Norms Bold"/>
                <a:cs typeface="TT Norms Bold"/>
                <a:sym typeface="TT Norms Bold"/>
              </a:rPr>
              <a:t>Open Floor for Questions:</a:t>
            </a:r>
          </a:p>
          <a:p>
            <a:pPr algn="just">
              <a:lnSpc>
                <a:spcPts val="3271"/>
              </a:lnSpc>
            </a:pPr>
            <a:r>
              <a:rPr lang="en-US" sz="2337">
                <a:solidFill>
                  <a:srgbClr val="2D3880"/>
                </a:solidFill>
                <a:latin typeface="TT Norms"/>
                <a:ea typeface="TT Norms"/>
                <a:cs typeface="TT Norms"/>
                <a:sym typeface="TT Norms"/>
              </a:rPr>
              <a:t>We welcome your questions and look forward to addressing any queries you may have about AURA and our vision for the future of fashion.</a:t>
            </a:r>
          </a:p>
        </p:txBody>
      </p:sp>
      <p:sp>
        <p:nvSpPr>
          <p:cNvPr name="TextBox 9" id="9"/>
          <p:cNvSpPr txBox="true"/>
          <p:nvPr/>
        </p:nvSpPr>
        <p:spPr>
          <a:xfrm rot="0">
            <a:off x="2343018" y="6459733"/>
            <a:ext cx="4566668" cy="352010"/>
          </a:xfrm>
          <a:prstGeom prst="rect">
            <a:avLst/>
          </a:prstGeom>
        </p:spPr>
        <p:txBody>
          <a:bodyPr anchor="t" rtlCol="false" tIns="0" lIns="0" bIns="0" rIns="0">
            <a:spAutoFit/>
          </a:bodyPr>
          <a:lstStyle/>
          <a:p>
            <a:pPr algn="l" marL="0" indent="0" lvl="0">
              <a:lnSpc>
                <a:spcPts val="2900"/>
              </a:lnSpc>
              <a:spcBef>
                <a:spcPct val="0"/>
              </a:spcBef>
            </a:pPr>
            <a:r>
              <a:rPr lang="en-US" b="true" sz="2072">
                <a:solidFill>
                  <a:srgbClr val="2D3880"/>
                </a:solidFill>
                <a:latin typeface="Montserrat Medium"/>
                <a:ea typeface="Montserrat Medium"/>
                <a:cs typeface="Montserrat Medium"/>
                <a:sym typeface="Montserrat Medium"/>
              </a:rPr>
              <a:t>contact@aurafashion.com</a:t>
            </a:r>
          </a:p>
        </p:txBody>
      </p:sp>
      <p:sp>
        <p:nvSpPr>
          <p:cNvPr name="TextBox 10" id="10"/>
          <p:cNvSpPr txBox="true"/>
          <p:nvPr/>
        </p:nvSpPr>
        <p:spPr>
          <a:xfrm rot="0">
            <a:off x="2343018" y="7203896"/>
            <a:ext cx="4002758" cy="352010"/>
          </a:xfrm>
          <a:prstGeom prst="rect">
            <a:avLst/>
          </a:prstGeom>
        </p:spPr>
        <p:txBody>
          <a:bodyPr anchor="t" rtlCol="false" tIns="0" lIns="0" bIns="0" rIns="0">
            <a:spAutoFit/>
          </a:bodyPr>
          <a:lstStyle/>
          <a:p>
            <a:pPr algn="l" marL="0" indent="0" lvl="0">
              <a:lnSpc>
                <a:spcPts val="2900"/>
              </a:lnSpc>
              <a:spcBef>
                <a:spcPct val="0"/>
              </a:spcBef>
            </a:pPr>
            <a:r>
              <a:rPr lang="en-US" b="true" sz="2072">
                <a:solidFill>
                  <a:srgbClr val="2D3880"/>
                </a:solidFill>
                <a:latin typeface="Montserrat Medium"/>
                <a:ea typeface="Montserrat Medium"/>
                <a:cs typeface="Montserrat Medium"/>
                <a:sym typeface="Montserrat Medium"/>
              </a:rPr>
              <a:t>+1 (800) 123-4567</a:t>
            </a:r>
          </a:p>
        </p:txBody>
      </p:sp>
      <p:sp>
        <p:nvSpPr>
          <p:cNvPr name="TextBox 11" id="11"/>
          <p:cNvSpPr txBox="true"/>
          <p:nvPr/>
        </p:nvSpPr>
        <p:spPr>
          <a:xfrm rot="0">
            <a:off x="2343018" y="5805518"/>
            <a:ext cx="4566668" cy="352010"/>
          </a:xfrm>
          <a:prstGeom prst="rect">
            <a:avLst/>
          </a:prstGeom>
        </p:spPr>
        <p:txBody>
          <a:bodyPr anchor="t" rtlCol="false" tIns="0" lIns="0" bIns="0" rIns="0">
            <a:spAutoFit/>
          </a:bodyPr>
          <a:lstStyle/>
          <a:p>
            <a:pPr algn="l" marL="0" indent="0" lvl="0">
              <a:lnSpc>
                <a:spcPts val="2900"/>
              </a:lnSpc>
              <a:spcBef>
                <a:spcPct val="0"/>
              </a:spcBef>
            </a:pPr>
            <a:r>
              <a:rPr lang="en-US" b="true" sz="2072">
                <a:solidFill>
                  <a:srgbClr val="2D3880"/>
                </a:solidFill>
                <a:latin typeface="Montserrat Medium"/>
                <a:ea typeface="Montserrat Medium"/>
                <a:cs typeface="Montserrat Medium"/>
                <a:sym typeface="Montserrat Medium"/>
              </a:rPr>
              <a:t>www.aurafashion.com</a:t>
            </a:r>
          </a:p>
        </p:txBody>
      </p:sp>
      <p:sp>
        <p:nvSpPr>
          <p:cNvPr name="TextBox 12" id="12"/>
          <p:cNvSpPr txBox="true"/>
          <p:nvPr/>
        </p:nvSpPr>
        <p:spPr>
          <a:xfrm rot="0">
            <a:off x="1028700" y="895350"/>
            <a:ext cx="10230088" cy="1226820"/>
          </a:xfrm>
          <a:prstGeom prst="rect">
            <a:avLst/>
          </a:prstGeom>
        </p:spPr>
        <p:txBody>
          <a:bodyPr anchor="t" rtlCol="false" tIns="0" lIns="0" bIns="0" rIns="0">
            <a:spAutoFit/>
          </a:bodyPr>
          <a:lstStyle/>
          <a:p>
            <a:pPr algn="l"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Q&amp;A and Closing Remarks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name="Group 5" id="5"/>
          <p:cNvGrpSpPr/>
          <p:nvPr/>
        </p:nvGrpSpPr>
        <p:grpSpPr>
          <a:xfrm rot="0">
            <a:off x="2786379" y="302930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786379" y="415783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786379" y="528637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786379" y="6414912"/>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7" id="17"/>
          <p:cNvGrpSpPr/>
          <p:nvPr/>
        </p:nvGrpSpPr>
        <p:grpSpPr>
          <a:xfrm rot="0">
            <a:off x="2786379" y="7714899"/>
            <a:ext cx="842787" cy="842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0" id="20"/>
          <p:cNvGrpSpPr/>
          <p:nvPr/>
        </p:nvGrpSpPr>
        <p:grpSpPr>
          <a:xfrm rot="0">
            <a:off x="9494202" y="3038437"/>
            <a:ext cx="842787" cy="8427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name="Group 23" id="23"/>
          <p:cNvGrpSpPr/>
          <p:nvPr/>
        </p:nvGrpSpPr>
        <p:grpSpPr>
          <a:xfrm rot="0">
            <a:off x="9494202" y="4166974"/>
            <a:ext cx="842787" cy="8427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name="Group 26" id="26"/>
          <p:cNvGrpSpPr/>
          <p:nvPr/>
        </p:nvGrpSpPr>
        <p:grpSpPr>
          <a:xfrm rot="0">
            <a:off x="9494202" y="5295511"/>
            <a:ext cx="842787" cy="8427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name="TextBox 29" id="29"/>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Introduction</a:t>
            </a:r>
          </a:p>
        </p:txBody>
      </p:sp>
      <p:sp>
        <p:nvSpPr>
          <p:cNvPr name="TextBox 30" id="30"/>
          <p:cNvSpPr txBox="true"/>
          <p:nvPr/>
        </p:nvSpPr>
        <p:spPr>
          <a:xfrm rot="0">
            <a:off x="3837582" y="429348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Problem Statement</a:t>
            </a:r>
          </a:p>
        </p:txBody>
      </p:sp>
      <p:sp>
        <p:nvSpPr>
          <p:cNvPr name="TextBox 31" id="31"/>
          <p:cNvSpPr txBox="true"/>
          <p:nvPr/>
        </p:nvSpPr>
        <p:spPr>
          <a:xfrm rot="0">
            <a:off x="3837582" y="541743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Solution: AURA</a:t>
            </a:r>
          </a:p>
        </p:txBody>
      </p:sp>
      <p:sp>
        <p:nvSpPr>
          <p:cNvPr name="TextBox 32" id="32"/>
          <p:cNvSpPr txBox="true"/>
          <p:nvPr/>
        </p:nvSpPr>
        <p:spPr>
          <a:xfrm rot="0">
            <a:off x="3837582" y="654138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Market Opportunity</a:t>
            </a:r>
          </a:p>
        </p:txBody>
      </p:sp>
      <p:sp>
        <p:nvSpPr>
          <p:cNvPr name="TextBox 33" id="33"/>
          <p:cNvSpPr txBox="true"/>
          <p:nvPr/>
        </p:nvSpPr>
        <p:spPr>
          <a:xfrm rot="0">
            <a:off x="3838716" y="783879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Business Model</a:t>
            </a:r>
          </a:p>
        </p:txBody>
      </p:sp>
      <p:sp>
        <p:nvSpPr>
          <p:cNvPr name="TextBox 34" id="34"/>
          <p:cNvSpPr txBox="true"/>
          <p:nvPr/>
        </p:nvSpPr>
        <p:spPr>
          <a:xfrm rot="0">
            <a:off x="10545406" y="3174081"/>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Mrketing &amp; Growth Strategy</a:t>
            </a:r>
          </a:p>
        </p:txBody>
      </p:sp>
      <p:sp>
        <p:nvSpPr>
          <p:cNvPr name="TextBox 35" id="35"/>
          <p:cNvSpPr txBox="true"/>
          <p:nvPr/>
        </p:nvSpPr>
        <p:spPr>
          <a:xfrm rot="0">
            <a:off x="10545406" y="4302618"/>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Financial Projections</a:t>
            </a:r>
          </a:p>
        </p:txBody>
      </p:sp>
      <p:sp>
        <p:nvSpPr>
          <p:cNvPr name="TextBox 36" id="36"/>
          <p:cNvSpPr txBox="true"/>
          <p:nvPr/>
        </p:nvSpPr>
        <p:spPr>
          <a:xfrm rot="0">
            <a:off x="10545406" y="5419407"/>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The Team</a:t>
            </a:r>
          </a:p>
        </p:txBody>
      </p:sp>
      <p:grpSp>
        <p:nvGrpSpPr>
          <p:cNvPr name="Group 37" id="37"/>
          <p:cNvGrpSpPr/>
          <p:nvPr/>
        </p:nvGrpSpPr>
        <p:grpSpPr>
          <a:xfrm rot="0">
            <a:off x="9494202" y="6424048"/>
            <a:ext cx="842787" cy="84278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sp>
        <p:nvSpPr>
          <p:cNvPr name="TextBox 40" id="40"/>
          <p:cNvSpPr txBox="true"/>
          <p:nvPr/>
        </p:nvSpPr>
        <p:spPr>
          <a:xfrm rot="0">
            <a:off x="10545406" y="6547944"/>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Why Invest in AURA</a:t>
            </a:r>
          </a:p>
        </p:txBody>
      </p:sp>
      <p:grpSp>
        <p:nvGrpSpPr>
          <p:cNvPr name="Group 41" id="41"/>
          <p:cNvGrpSpPr/>
          <p:nvPr/>
        </p:nvGrpSpPr>
        <p:grpSpPr>
          <a:xfrm rot="0">
            <a:off x="9494202" y="7712288"/>
            <a:ext cx="842787" cy="84278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43" id="4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sp>
        <p:nvSpPr>
          <p:cNvPr name="TextBox 44" id="44"/>
          <p:cNvSpPr txBox="true"/>
          <p:nvPr/>
        </p:nvSpPr>
        <p:spPr>
          <a:xfrm rot="0">
            <a:off x="10545406" y="7836184"/>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Q&amp;A and Closing Remarks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5419727"/>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2D3880"/>
                </a:solidFill>
                <a:latin typeface="Cormorant Garamond Bold Italics"/>
                <a:ea typeface="Cormorant Garamond Bold Italics"/>
                <a:cs typeface="Cormorant Garamond Bold Italics"/>
                <a:sym typeface="Cormorant Garamond Bold Italics"/>
              </a:rPr>
              <a:t>Thank You</a:t>
            </a:r>
          </a:p>
        </p:txBody>
      </p:sp>
      <p:grpSp>
        <p:nvGrpSpPr>
          <p:cNvPr name="Group 4" id="4"/>
          <p:cNvGrpSpPr/>
          <p:nvPr/>
        </p:nvGrpSpPr>
        <p:grpSpPr>
          <a:xfrm rot="0">
            <a:off x="9144000" y="4196383"/>
            <a:ext cx="4503074" cy="1218255"/>
            <a:chOff x="0" y="0"/>
            <a:chExt cx="6004099" cy="1624340"/>
          </a:xfrm>
        </p:grpSpPr>
        <p:sp>
          <p:nvSpPr>
            <p:cNvPr name="Freeform 5" id="5"/>
            <p:cNvSpPr/>
            <p:nvPr/>
          </p:nvSpPr>
          <p:spPr>
            <a:xfrm flipH="false" flipV="false" rot="0">
              <a:off x="117057" y="117057"/>
              <a:ext cx="1390227" cy="1390227"/>
            </a:xfrm>
            <a:custGeom>
              <a:avLst/>
              <a:gdLst/>
              <a:ahLst/>
              <a:cxnLst/>
              <a:rect r="r" b="b" t="t" l="l"/>
              <a:pathLst>
                <a:path h="1390227" w="1390227">
                  <a:moveTo>
                    <a:pt x="0" y="0"/>
                  </a:moveTo>
                  <a:lnTo>
                    <a:pt x="1390226" y="0"/>
                  </a:lnTo>
                  <a:lnTo>
                    <a:pt x="1390226" y="1390226"/>
                  </a:lnTo>
                  <a:lnTo>
                    <a:pt x="0" y="1390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1624340" cy="1624340"/>
            </a:xfrm>
            <a:custGeom>
              <a:avLst/>
              <a:gdLst/>
              <a:ahLst/>
              <a:cxnLst/>
              <a:rect r="r" b="b" t="t" l="l"/>
              <a:pathLst>
                <a:path h="1624340" w="1624340">
                  <a:moveTo>
                    <a:pt x="0" y="0"/>
                  </a:moveTo>
                  <a:lnTo>
                    <a:pt x="1624340" y="0"/>
                  </a:lnTo>
                  <a:lnTo>
                    <a:pt x="1624340" y="1624340"/>
                  </a:lnTo>
                  <a:lnTo>
                    <a:pt x="0" y="1624340"/>
                  </a:lnTo>
                  <a:lnTo>
                    <a:pt x="0" y="0"/>
                  </a:lnTo>
                  <a:close/>
                </a:path>
              </a:pathLst>
            </a:custGeom>
            <a:blipFill>
              <a:blip r:embed="rId6"/>
              <a:stretch>
                <a:fillRect l="-20689" t="-20689" r="-20689" b="-20689"/>
              </a:stretch>
            </a:blipFill>
          </p:spPr>
        </p:sp>
        <p:sp>
          <p:nvSpPr>
            <p:cNvPr name="TextBox 7" id="7"/>
            <p:cNvSpPr txBox="true"/>
            <p:nvPr/>
          </p:nvSpPr>
          <p:spPr>
            <a:xfrm rot="0">
              <a:off x="1803710" y="59907"/>
              <a:ext cx="4200389" cy="1447377"/>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AURA</a:t>
              </a:r>
            </a:p>
            <a:p>
              <a:pPr algn="l" marL="0" indent="0" lvl="0">
                <a:lnSpc>
                  <a:spcPts val="4480"/>
                </a:lnSpc>
                <a:spcBef>
                  <a:spcPct val="0"/>
                </a:spcBef>
              </a:pPr>
              <a:r>
                <a:rPr lang="en-US" sz="3200">
                  <a:solidFill>
                    <a:srgbClr val="2D3880"/>
                  </a:solidFill>
                  <a:latin typeface="Glacial Indifference"/>
                  <a:ea typeface="Glacial Indifference"/>
                  <a:cs typeface="Glacial Indifference"/>
                  <a:sym typeface="Glacial Indifference"/>
                </a:rPr>
                <a:t>Fashion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28477"/>
            <a:chOff x="0" y="0"/>
            <a:chExt cx="24384000" cy="4837969"/>
          </a:xfrm>
        </p:grpSpPr>
        <p:pic>
          <p:nvPicPr>
            <p:cNvPr name="Picture 3" id="3"/>
            <p:cNvPicPr>
              <a:picLocks noChangeAspect="true"/>
            </p:cNvPicPr>
            <p:nvPr/>
          </p:nvPicPr>
          <p:blipFill>
            <a:blip r:embed="rId2"/>
            <a:srcRect l="0" t="49127" r="0" b="21092"/>
            <a:stretch>
              <a:fillRect/>
            </a:stretch>
          </p:blipFill>
          <p:spPr>
            <a:xfrm flipH="false" flipV="false">
              <a:off x="0" y="0"/>
              <a:ext cx="24384000" cy="4837969"/>
            </a:xfrm>
            <a:prstGeom prst="rect">
              <a:avLst/>
            </a:prstGeom>
          </p:spPr>
        </p:pic>
      </p:grpSp>
      <p:grpSp>
        <p:nvGrpSpPr>
          <p:cNvPr name="Group 4" id="4"/>
          <p:cNvGrpSpPr/>
          <p:nvPr/>
        </p:nvGrpSpPr>
        <p:grpSpPr>
          <a:xfrm rot="0">
            <a:off x="1028700" y="4025988"/>
            <a:ext cx="16230600" cy="5232312"/>
            <a:chOff x="0" y="0"/>
            <a:chExt cx="4274726" cy="1378058"/>
          </a:xfrm>
        </p:grpSpPr>
        <p:sp>
          <p:nvSpPr>
            <p:cNvPr name="Freeform 5" id="5"/>
            <p:cNvSpPr/>
            <p:nvPr/>
          </p:nvSpPr>
          <p:spPr>
            <a:xfrm flipH="false" flipV="false" rot="0">
              <a:off x="0" y="0"/>
              <a:ext cx="4274726" cy="1378058"/>
            </a:xfrm>
            <a:custGeom>
              <a:avLst/>
              <a:gdLst/>
              <a:ahLst/>
              <a:cxnLst/>
              <a:rect r="r" b="b" t="t" l="l"/>
              <a:pathLst>
                <a:path h="1378058" w="4274726">
                  <a:moveTo>
                    <a:pt x="0" y="0"/>
                  </a:moveTo>
                  <a:lnTo>
                    <a:pt x="4274726" y="0"/>
                  </a:lnTo>
                  <a:lnTo>
                    <a:pt x="4274726" y="1378058"/>
                  </a:lnTo>
                  <a:lnTo>
                    <a:pt x="0" y="1378058"/>
                  </a:lnTo>
                  <a:close/>
                </a:path>
              </a:pathLst>
            </a:custGeom>
            <a:solidFill>
              <a:srgbClr val="ECECF3"/>
            </a:solidFill>
          </p:spPr>
        </p:sp>
        <p:sp>
          <p:nvSpPr>
            <p:cNvPr name="TextBox 6" id="6"/>
            <p:cNvSpPr txBox="true"/>
            <p:nvPr/>
          </p:nvSpPr>
          <p:spPr>
            <a:xfrm>
              <a:off x="0" y="-47625"/>
              <a:ext cx="4274726" cy="1425683"/>
            </a:xfrm>
            <a:prstGeom prst="rect">
              <a:avLst/>
            </a:prstGeom>
          </p:spPr>
          <p:txBody>
            <a:bodyPr anchor="ctr" rtlCol="false" tIns="50800" lIns="50800" bIns="50800" rIns="50800"/>
            <a:lstStyle/>
            <a:p>
              <a:pPr algn="ctr">
                <a:lnSpc>
                  <a:spcPts val="3012"/>
                </a:lnSpc>
              </a:pPr>
            </a:p>
          </p:txBody>
        </p:sp>
      </p:grpSp>
      <p:sp>
        <p:nvSpPr>
          <p:cNvPr name="TextBox 7" id="7"/>
          <p:cNvSpPr txBox="true"/>
          <p:nvPr/>
        </p:nvSpPr>
        <p:spPr>
          <a:xfrm rot="0">
            <a:off x="3164256" y="5809246"/>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Hello!</a:t>
            </a:r>
          </a:p>
        </p:txBody>
      </p:sp>
      <p:sp>
        <p:nvSpPr>
          <p:cNvPr name="TextBox 8" id="8"/>
          <p:cNvSpPr txBox="true"/>
          <p:nvPr/>
        </p:nvSpPr>
        <p:spPr>
          <a:xfrm rot="0">
            <a:off x="3164256" y="7303981"/>
            <a:ext cx="11959488" cy="1514475"/>
          </a:xfrm>
          <a:prstGeom prst="rect">
            <a:avLst/>
          </a:prstGeom>
        </p:spPr>
        <p:txBody>
          <a:bodyPr anchor="t" rtlCol="false" tIns="0" lIns="0" bIns="0" rIns="0">
            <a:spAutoFit/>
          </a:bodyPr>
          <a:lstStyle/>
          <a:p>
            <a:pPr algn="ctr" marL="0" indent="0" lvl="0">
              <a:lnSpc>
                <a:spcPts val="4079"/>
              </a:lnSpc>
            </a:pPr>
            <a:r>
              <a:rPr lang="en-US" sz="2400">
                <a:solidFill>
                  <a:srgbClr val="2D3880"/>
                </a:solidFill>
                <a:latin typeface="Glacial Indifference"/>
                <a:ea typeface="Glacial Indifference"/>
                <a:cs typeface="Glacial Indifference"/>
                <a:sym typeface="Glacial Indifference"/>
              </a:rPr>
              <a:t>Welcome and thank you for taking the time to explore our innovative product – AURA. Today, we are excited to present our vision for transforming fashion with AI-powered clothing that adapts to your style and needs, all while championing sustainability.</a:t>
            </a:r>
          </a:p>
        </p:txBody>
      </p:sp>
      <p:grpSp>
        <p:nvGrpSpPr>
          <p:cNvPr name="Group 9" id="9"/>
          <p:cNvGrpSpPr/>
          <p:nvPr/>
        </p:nvGrpSpPr>
        <p:grpSpPr>
          <a:xfrm rot="0">
            <a:off x="7144613" y="4333816"/>
            <a:ext cx="4503074" cy="1218255"/>
            <a:chOff x="0" y="0"/>
            <a:chExt cx="6004099" cy="1624340"/>
          </a:xfrm>
        </p:grpSpPr>
        <p:sp>
          <p:nvSpPr>
            <p:cNvPr name="Freeform 10" id="10"/>
            <p:cNvSpPr/>
            <p:nvPr/>
          </p:nvSpPr>
          <p:spPr>
            <a:xfrm flipH="false" flipV="false" rot="0">
              <a:off x="117057" y="117057"/>
              <a:ext cx="1390227" cy="1390227"/>
            </a:xfrm>
            <a:custGeom>
              <a:avLst/>
              <a:gdLst/>
              <a:ahLst/>
              <a:cxnLst/>
              <a:rect r="r" b="b" t="t" l="l"/>
              <a:pathLst>
                <a:path h="1390227" w="1390227">
                  <a:moveTo>
                    <a:pt x="0" y="0"/>
                  </a:moveTo>
                  <a:lnTo>
                    <a:pt x="1390226" y="0"/>
                  </a:lnTo>
                  <a:lnTo>
                    <a:pt x="1390226" y="1390226"/>
                  </a:lnTo>
                  <a:lnTo>
                    <a:pt x="0" y="1390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0"/>
              <a:ext cx="1624340" cy="1624340"/>
            </a:xfrm>
            <a:custGeom>
              <a:avLst/>
              <a:gdLst/>
              <a:ahLst/>
              <a:cxnLst/>
              <a:rect r="r" b="b" t="t" l="l"/>
              <a:pathLst>
                <a:path h="1624340" w="1624340">
                  <a:moveTo>
                    <a:pt x="0" y="0"/>
                  </a:moveTo>
                  <a:lnTo>
                    <a:pt x="1624340" y="0"/>
                  </a:lnTo>
                  <a:lnTo>
                    <a:pt x="1624340" y="1624340"/>
                  </a:lnTo>
                  <a:lnTo>
                    <a:pt x="0" y="1624340"/>
                  </a:lnTo>
                  <a:lnTo>
                    <a:pt x="0" y="0"/>
                  </a:lnTo>
                  <a:close/>
                </a:path>
              </a:pathLst>
            </a:custGeom>
            <a:blipFill>
              <a:blip r:embed="rId5"/>
              <a:stretch>
                <a:fillRect l="-20689" t="-20689" r="-20689" b="-20689"/>
              </a:stretch>
            </a:blipFill>
          </p:spPr>
        </p:sp>
        <p:sp>
          <p:nvSpPr>
            <p:cNvPr name="TextBox 12" id="12"/>
            <p:cNvSpPr txBox="true"/>
            <p:nvPr/>
          </p:nvSpPr>
          <p:spPr>
            <a:xfrm rot="0">
              <a:off x="1803710" y="59907"/>
              <a:ext cx="4200389" cy="1447377"/>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AURA</a:t>
              </a:r>
            </a:p>
            <a:p>
              <a:pPr algn="l" marL="0" indent="0" lvl="0">
                <a:lnSpc>
                  <a:spcPts val="4480"/>
                </a:lnSpc>
                <a:spcBef>
                  <a:spcPct val="0"/>
                </a:spcBef>
              </a:pPr>
              <a:r>
                <a:rPr lang="en-US" sz="3200">
                  <a:solidFill>
                    <a:srgbClr val="2D3880"/>
                  </a:solidFill>
                  <a:latin typeface="Glacial Indifference"/>
                  <a:ea typeface="Glacial Indifference"/>
                  <a:cs typeface="Glacial Indifference"/>
                  <a:sym typeface="Glacial Indifference"/>
                </a:rPr>
                <a:t>Fashion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95379" y="-321497"/>
            <a:ext cx="14732382" cy="12193285"/>
            <a:chOff x="0" y="0"/>
            <a:chExt cx="606795" cy="502215"/>
          </a:xfrm>
        </p:grpSpPr>
        <p:sp>
          <p:nvSpPr>
            <p:cNvPr name="Freeform 3" id="3"/>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2D3880"/>
            </a:solidFill>
          </p:spPr>
        </p:sp>
        <p:sp>
          <p:nvSpPr>
            <p:cNvPr name="TextBox 4" id="4"/>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7519892">
            <a:off x="10361715" y="-5098237"/>
            <a:ext cx="14805589" cy="12253875"/>
            <a:chOff x="0" y="0"/>
            <a:chExt cx="606795" cy="502215"/>
          </a:xfrm>
        </p:grpSpPr>
        <p:sp>
          <p:nvSpPr>
            <p:cNvPr name="Freeform 6" id="6"/>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8382D1"/>
            </a:solidFill>
          </p:spPr>
        </p:sp>
        <p:sp>
          <p:nvSpPr>
            <p:cNvPr name="TextBox 7" id="7"/>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7656290">
            <a:off x="13620286" y="884056"/>
            <a:ext cx="10292839" cy="8518888"/>
            <a:chOff x="0" y="0"/>
            <a:chExt cx="606795" cy="502215"/>
          </a:xfrm>
        </p:grpSpPr>
        <p:sp>
          <p:nvSpPr>
            <p:cNvPr name="Freeform 9" id="9"/>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615EDB"/>
            </a:solidFill>
          </p:spPr>
        </p:sp>
        <p:sp>
          <p:nvSpPr>
            <p:cNvPr name="TextBox 10" id="10"/>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11895379" y="2788311"/>
            <a:ext cx="5869130" cy="5014554"/>
            <a:chOff x="0" y="0"/>
            <a:chExt cx="812800" cy="694452"/>
          </a:xfrm>
        </p:grpSpPr>
        <p:sp>
          <p:nvSpPr>
            <p:cNvPr name="Freeform 12" id="12"/>
            <p:cNvSpPr/>
            <p:nvPr/>
          </p:nvSpPr>
          <p:spPr>
            <a:xfrm flipH="false" flipV="false" rot="0">
              <a:off x="0" y="0"/>
              <a:ext cx="812800" cy="694452"/>
            </a:xfrm>
            <a:custGeom>
              <a:avLst/>
              <a:gdLst/>
              <a:ahLst/>
              <a:cxnLst/>
              <a:rect r="r" b="b" t="t" l="l"/>
              <a:pathLst>
                <a:path h="694452" w="812800">
                  <a:moveTo>
                    <a:pt x="13191" y="0"/>
                  </a:moveTo>
                  <a:lnTo>
                    <a:pt x="799609" y="0"/>
                  </a:lnTo>
                  <a:cubicBezTo>
                    <a:pt x="803108" y="0"/>
                    <a:pt x="806463" y="1390"/>
                    <a:pt x="808936" y="3864"/>
                  </a:cubicBezTo>
                  <a:cubicBezTo>
                    <a:pt x="811410" y="6337"/>
                    <a:pt x="812800" y="9692"/>
                    <a:pt x="812800" y="13191"/>
                  </a:cubicBezTo>
                  <a:lnTo>
                    <a:pt x="812800" y="681261"/>
                  </a:lnTo>
                  <a:cubicBezTo>
                    <a:pt x="812800" y="684760"/>
                    <a:pt x="811410" y="688115"/>
                    <a:pt x="808936" y="690588"/>
                  </a:cubicBezTo>
                  <a:cubicBezTo>
                    <a:pt x="806463" y="693062"/>
                    <a:pt x="803108" y="694452"/>
                    <a:pt x="799609" y="694452"/>
                  </a:cubicBezTo>
                  <a:lnTo>
                    <a:pt x="13191" y="694452"/>
                  </a:lnTo>
                  <a:cubicBezTo>
                    <a:pt x="9692" y="694452"/>
                    <a:pt x="6337" y="693062"/>
                    <a:pt x="3864" y="690588"/>
                  </a:cubicBezTo>
                  <a:cubicBezTo>
                    <a:pt x="1390" y="688115"/>
                    <a:pt x="0" y="684760"/>
                    <a:pt x="0" y="681261"/>
                  </a:cubicBezTo>
                  <a:lnTo>
                    <a:pt x="0" y="13191"/>
                  </a:lnTo>
                  <a:cubicBezTo>
                    <a:pt x="0" y="9692"/>
                    <a:pt x="1390" y="6337"/>
                    <a:pt x="3864" y="3864"/>
                  </a:cubicBezTo>
                  <a:cubicBezTo>
                    <a:pt x="6337" y="1390"/>
                    <a:pt x="9692" y="0"/>
                    <a:pt x="13191" y="0"/>
                  </a:cubicBezTo>
                  <a:close/>
                </a:path>
              </a:pathLst>
            </a:custGeom>
            <a:blipFill>
              <a:blip r:embed="rId2"/>
              <a:stretch>
                <a:fillRect l="0" t="-8520" r="0" b="-8520"/>
              </a:stretch>
            </a:blipFill>
          </p:spPr>
        </p:sp>
      </p:grpSp>
      <p:sp>
        <p:nvSpPr>
          <p:cNvPr name="TextBox 13" id="13"/>
          <p:cNvSpPr txBox="true"/>
          <p:nvPr/>
        </p:nvSpPr>
        <p:spPr>
          <a:xfrm rot="0">
            <a:off x="1028700" y="2731161"/>
            <a:ext cx="10117783" cy="6701790"/>
          </a:xfrm>
          <a:prstGeom prst="rect">
            <a:avLst/>
          </a:prstGeom>
        </p:spPr>
        <p:txBody>
          <a:bodyPr anchor="t" rtlCol="false" tIns="0" lIns="0" bIns="0" rIns="0">
            <a:spAutoFit/>
          </a:bodyPr>
          <a:lstStyle/>
          <a:p>
            <a:pPr algn="l">
              <a:lnSpc>
                <a:spcPts val="3359"/>
              </a:lnSpc>
            </a:pPr>
            <a:r>
              <a:rPr lang="en-US" sz="2400" spc="285">
                <a:solidFill>
                  <a:srgbClr val="2D3880"/>
                </a:solidFill>
                <a:latin typeface="Glacial Indifference"/>
                <a:ea typeface="Glacial Indifference"/>
                <a:cs typeface="Glacial Indifference"/>
                <a:sym typeface="Glacial Indifference"/>
              </a:rPr>
              <a:t>AURA is a groundbreaking innovation in fashion – a versatile, AI-powered clothing line designed to adapt to your style and enhance your wardrobe’s functionality. Combining cutting-edge technology, sustainability, and elegance, AURA is the ultimate solution for modern, conscious living.</a:t>
            </a:r>
          </a:p>
          <a:p>
            <a:pPr algn="l" marL="518160" indent="-259080" lvl="1">
              <a:lnSpc>
                <a:spcPts val="3359"/>
              </a:lnSpc>
              <a:buFont typeface="Arial"/>
              <a:buChar char="•"/>
            </a:pPr>
            <a:r>
              <a:rPr lang="en-US" sz="2400" spc="285">
                <a:solidFill>
                  <a:srgbClr val="2D3880"/>
                </a:solidFill>
                <a:latin typeface="Glacial Indifference"/>
                <a:ea typeface="Glacial Indifference"/>
                <a:cs typeface="Glacial Indifference"/>
                <a:sym typeface="Glacial Indifference"/>
              </a:rPr>
              <a:t>Dynamic Design: Change colors and patterns effortlessly through a companion app, offering endless customization.</a:t>
            </a:r>
          </a:p>
          <a:p>
            <a:pPr algn="l" marL="518160" indent="-259080" lvl="1">
              <a:lnSpc>
                <a:spcPts val="3359"/>
              </a:lnSpc>
              <a:buFont typeface="Arial"/>
              <a:buChar char="•"/>
            </a:pPr>
            <a:r>
              <a:rPr lang="en-US" sz="2400" spc="285">
                <a:solidFill>
                  <a:srgbClr val="2D3880"/>
                </a:solidFill>
                <a:latin typeface="Glacial Indifference"/>
                <a:ea typeface="Glacial Indifference"/>
                <a:cs typeface="Glacial Indifference"/>
                <a:sym typeface="Glacial Indifference"/>
              </a:rPr>
              <a:t>Eco-Friendly Innovation: Reduce wardrobe waste with a single garment that fits multiple occasions and styles.</a:t>
            </a:r>
          </a:p>
          <a:p>
            <a:pPr algn="l" marL="518160" indent="-259080" lvl="1">
              <a:lnSpc>
                <a:spcPts val="3359"/>
              </a:lnSpc>
              <a:buFont typeface="Arial"/>
              <a:buChar char="•"/>
            </a:pPr>
            <a:r>
              <a:rPr lang="en-US" sz="2400" spc="285">
                <a:solidFill>
                  <a:srgbClr val="2D3880"/>
                </a:solidFill>
                <a:latin typeface="Glacial Indifference"/>
                <a:ea typeface="Glacial Indifference"/>
                <a:cs typeface="Glacial Indifference"/>
                <a:sym typeface="Glacial Indifference"/>
              </a:rPr>
              <a:t>Premium Quality: Engineered for comfort and durability, blending advanced fabrics with sleek aesthetics.</a:t>
            </a:r>
          </a:p>
          <a:p>
            <a:pPr algn="l">
              <a:lnSpc>
                <a:spcPts val="3359"/>
              </a:lnSpc>
            </a:pPr>
            <a:r>
              <a:rPr lang="en-US" sz="2400" spc="285">
                <a:solidFill>
                  <a:srgbClr val="2D3880"/>
                </a:solidFill>
                <a:latin typeface="Glacial Indifference"/>
                <a:ea typeface="Glacial Indifference"/>
                <a:cs typeface="Glacial Indifference"/>
                <a:sym typeface="Glacial Indifference"/>
              </a:rPr>
              <a:t>AURA seamlessly integrates fashion and technology, offering a revolutionary approach to self-expression, sustainability, and convenience.</a:t>
            </a:r>
          </a:p>
          <a:p>
            <a:pPr algn="l">
              <a:lnSpc>
                <a:spcPts val="3359"/>
              </a:lnSpc>
            </a:pPr>
          </a:p>
        </p:txBody>
      </p:sp>
      <p:sp>
        <p:nvSpPr>
          <p:cNvPr name="TextBox 14" id="14"/>
          <p:cNvSpPr txBox="true"/>
          <p:nvPr/>
        </p:nvSpPr>
        <p:spPr>
          <a:xfrm rot="0">
            <a:off x="1028700" y="990600"/>
            <a:ext cx="6737795" cy="1135380"/>
          </a:xfrm>
          <a:prstGeom prst="rect">
            <a:avLst/>
          </a:prstGeom>
        </p:spPr>
        <p:txBody>
          <a:bodyPr anchor="t" rtlCol="false" tIns="0" lIns="0" bIns="0" rIns="0">
            <a:spAutoFit/>
          </a:bodyPr>
          <a:lstStyle/>
          <a:p>
            <a:pPr algn="l" marL="0" indent="0" lvl="0">
              <a:lnSpc>
                <a:spcPts val="9000"/>
              </a:lnSpc>
            </a:pPr>
            <a:r>
              <a:rPr lang="en-US" b="true" sz="7200" i="true">
                <a:solidFill>
                  <a:srgbClr val="2D3880"/>
                </a:solidFill>
                <a:latin typeface="Cormorant Garamond Bold Italics"/>
                <a:ea typeface="Cormorant Garamond Bold Italics"/>
                <a:cs typeface="Cormorant Garamond Bold Italics"/>
                <a:sym typeface="Cormorant Garamond Bold Italics"/>
              </a:rPr>
              <a:t>Introducing AURA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49192" y="0"/>
            <a:ext cx="9962580" cy="10287000"/>
            <a:chOff x="0" y="0"/>
            <a:chExt cx="13283440" cy="13716000"/>
          </a:xfrm>
        </p:grpSpPr>
        <p:pic>
          <p:nvPicPr>
            <p:cNvPr name="Picture 3" id="3"/>
            <p:cNvPicPr>
              <a:picLocks noChangeAspect="true"/>
            </p:cNvPicPr>
            <p:nvPr/>
          </p:nvPicPr>
          <p:blipFill>
            <a:blip r:embed="rId2"/>
            <a:srcRect l="24456" t="0" r="24456"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5142373"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009650"/>
            <a:ext cx="8582707" cy="1771948"/>
          </a:xfrm>
          <a:prstGeom prst="rect">
            <a:avLst/>
          </a:prstGeom>
        </p:spPr>
        <p:txBody>
          <a:bodyPr anchor="t" rtlCol="false" tIns="0" lIns="0" bIns="0" rIns="0">
            <a:spAutoFit/>
          </a:bodyPr>
          <a:lstStyle/>
          <a:p>
            <a:pPr algn="l" marL="0" indent="0" lvl="0">
              <a:lnSpc>
                <a:spcPts val="7042"/>
              </a:lnSpc>
            </a:pPr>
            <a:r>
              <a:rPr lang="en-US" b="true" sz="5633" i="true">
                <a:solidFill>
                  <a:srgbClr val="2D3880"/>
                </a:solidFill>
                <a:latin typeface="Cormorant Garamond Bold Italics"/>
                <a:ea typeface="Cormorant Garamond Bold Italics"/>
                <a:cs typeface="Cormorant Garamond Bold Italics"/>
                <a:sym typeface="Cormorant Garamond Bold Italics"/>
              </a:rPr>
              <a:t>Our Mission: Redefine Fashion, Empower Sustainability</a:t>
            </a:r>
          </a:p>
        </p:txBody>
      </p:sp>
      <p:sp>
        <p:nvSpPr>
          <p:cNvPr name="TextBox 6" id="6"/>
          <p:cNvSpPr txBox="true"/>
          <p:nvPr/>
        </p:nvSpPr>
        <p:spPr>
          <a:xfrm rot="0">
            <a:off x="1028700" y="3454822"/>
            <a:ext cx="8354856" cy="5629275"/>
          </a:xfrm>
          <a:prstGeom prst="rect">
            <a:avLst/>
          </a:prstGeom>
        </p:spPr>
        <p:txBody>
          <a:bodyPr anchor="t" rtlCol="false" tIns="0" lIns="0" bIns="0" rIns="0">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At AURA, our mission is simple: Transform the way people interact with clothing while championing sustainability and self-expression. We believe that fashion should not only reflect individuality but also adapt to your lifestyle, offering versatility without compromise.</a:t>
            </a:r>
          </a:p>
          <a:p>
            <a:pPr algn="l">
              <a:lnSpc>
                <a:spcPts val="4079"/>
              </a:lnSpc>
            </a:pPr>
            <a:r>
              <a:rPr lang="en-US" sz="2400">
                <a:solidFill>
                  <a:srgbClr val="2D3880"/>
                </a:solidFill>
                <a:latin typeface="Glacial Indifference"/>
                <a:ea typeface="Glacial Indifference"/>
                <a:cs typeface="Glacial Indifference"/>
                <a:sym typeface="Glacial Indifference"/>
              </a:rPr>
              <a:t>By integrating AI-driven customization, eco-conscious innovation, and premium design, we aim to revolutionize wardrobes and reduce fashion waste.</a:t>
            </a:r>
          </a:p>
          <a:p>
            <a:pPr algn="l" marL="0" indent="0" lvl="0">
              <a:lnSpc>
                <a:spcPts val="4079"/>
              </a:lnSpc>
            </a:pPr>
            <a:r>
              <a:rPr lang="en-US" sz="2400">
                <a:solidFill>
                  <a:srgbClr val="2D3880"/>
                </a:solidFill>
                <a:latin typeface="Glacial Indifference"/>
                <a:ea typeface="Glacial Indifference"/>
                <a:cs typeface="Glacial Indifference"/>
                <a:sym typeface="Glacial Indifference"/>
              </a:rPr>
              <a:t>Our goal is to offer not just clothing but a dynamic style experience that empowers individuals to express themselves confidently while making a positive impact on the planet.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7604" y="2663378"/>
            <a:ext cx="1466396" cy="1239104"/>
          </a:xfrm>
          <a:custGeom>
            <a:avLst/>
            <a:gdLst/>
            <a:ahLst/>
            <a:cxnLst/>
            <a:rect r="r" b="b" t="t" l="l"/>
            <a:pathLst>
              <a:path h="1239104" w="1466396">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77604" y="4570306"/>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55388" y="6986920"/>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95350"/>
            <a:ext cx="7955327"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Problem Statement</a:t>
            </a:r>
          </a:p>
        </p:txBody>
      </p:sp>
      <p:sp>
        <p:nvSpPr>
          <p:cNvPr name="TextBox 7" id="7"/>
          <p:cNvSpPr txBox="true"/>
          <p:nvPr/>
        </p:nvSpPr>
        <p:spPr>
          <a:xfrm rot="0">
            <a:off x="1028700" y="2539553"/>
            <a:ext cx="5320224" cy="40862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We’re exploring the intersection of fashion, technology, and sustainability to address evolving consumer demands. Our goal is to understand market trends, overcome barriers to adoption, and position AURA as the ultimate solution for versatile, eco-conscious, and tech-enabled fashion.</a:t>
            </a:r>
          </a:p>
        </p:txBody>
      </p:sp>
      <p:sp>
        <p:nvSpPr>
          <p:cNvPr name="TextBox 8" id="8"/>
          <p:cNvSpPr txBox="true"/>
          <p:nvPr/>
        </p:nvSpPr>
        <p:spPr>
          <a:xfrm rot="0">
            <a:off x="9676338" y="2902358"/>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Managing multiple outfits for various occasions leads to clutter, excessive spending, and wardrobe waste.</a:t>
            </a:r>
          </a:p>
        </p:txBody>
      </p:sp>
      <p:sp>
        <p:nvSpPr>
          <p:cNvPr name="TextBox 9" id="9"/>
          <p:cNvSpPr txBox="true"/>
          <p:nvPr/>
        </p:nvSpPr>
        <p:spPr>
          <a:xfrm rot="0">
            <a:off x="9676338" y="2539553"/>
            <a:ext cx="7582962" cy="48577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Wardrobe Overload</a:t>
            </a:r>
          </a:p>
        </p:txBody>
      </p:sp>
      <p:sp>
        <p:nvSpPr>
          <p:cNvPr name="TextBox 10" id="10"/>
          <p:cNvSpPr txBox="true"/>
          <p:nvPr/>
        </p:nvSpPr>
        <p:spPr>
          <a:xfrm rot="0">
            <a:off x="9676338" y="4804621"/>
            <a:ext cx="7582962" cy="15144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Traditional clothing lacks the ability to adapt to changing styles and occasions, limiting personal expression and utility.</a:t>
            </a:r>
          </a:p>
        </p:txBody>
      </p:sp>
      <p:sp>
        <p:nvSpPr>
          <p:cNvPr name="TextBox 11" id="11"/>
          <p:cNvSpPr txBox="true"/>
          <p:nvPr/>
        </p:nvSpPr>
        <p:spPr>
          <a:xfrm rot="0">
            <a:off x="9676338" y="4513156"/>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Lack of Versatility</a:t>
            </a:r>
          </a:p>
        </p:txBody>
      </p:sp>
      <p:sp>
        <p:nvSpPr>
          <p:cNvPr name="TextBox 12" id="12"/>
          <p:cNvSpPr txBox="true"/>
          <p:nvPr/>
        </p:nvSpPr>
        <p:spPr>
          <a:xfrm rot="0">
            <a:off x="9648695" y="7221235"/>
            <a:ext cx="7582962" cy="15144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Outfits quickly become outdated, leaving individuals with limited ways to refresh their wardrobe without buying more.</a:t>
            </a:r>
          </a:p>
        </p:txBody>
      </p:sp>
      <p:sp>
        <p:nvSpPr>
          <p:cNvPr name="TextBox 13" id="13"/>
          <p:cNvSpPr txBox="true"/>
          <p:nvPr/>
        </p:nvSpPr>
        <p:spPr>
          <a:xfrm rot="0">
            <a:off x="9648695" y="6929770"/>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Style Stagnation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093893" y="15849"/>
            <a:ext cx="4194107" cy="10271151"/>
            <a:chOff x="0" y="0"/>
            <a:chExt cx="1104621" cy="2705159"/>
          </a:xfrm>
        </p:grpSpPr>
        <p:sp>
          <p:nvSpPr>
            <p:cNvPr name="Freeform 3" id="3"/>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4" id="4"/>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10928486" y="1684924"/>
            <a:ext cx="6330814" cy="7573376"/>
            <a:chOff x="0" y="0"/>
            <a:chExt cx="8441085" cy="10097834"/>
          </a:xfrm>
        </p:grpSpPr>
        <p:pic>
          <p:nvPicPr>
            <p:cNvPr name="Picture 6" id="6"/>
            <p:cNvPicPr>
              <a:picLocks noChangeAspect="true"/>
            </p:cNvPicPr>
            <p:nvPr/>
          </p:nvPicPr>
          <p:blipFill>
            <a:blip r:embed="rId2"/>
            <a:srcRect l="22262" t="0" r="22262" b="0"/>
            <a:stretch>
              <a:fillRect/>
            </a:stretch>
          </p:blipFill>
          <p:spPr>
            <a:xfrm flipH="false" flipV="false">
              <a:off x="0" y="0"/>
              <a:ext cx="8441085" cy="10097834"/>
            </a:xfrm>
            <a:prstGeom prst="rect">
              <a:avLst/>
            </a:prstGeom>
          </p:spPr>
        </p:pic>
      </p:grpSp>
      <p:sp>
        <p:nvSpPr>
          <p:cNvPr name="Freeform 7" id="7"/>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99709"/>
            <a:ext cx="8379825" cy="335216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The Growing Demand for Sustainable and Adaptable Fashion</a:t>
            </a:r>
          </a:p>
        </p:txBody>
      </p:sp>
      <p:sp>
        <p:nvSpPr>
          <p:cNvPr name="TextBox 9" id="9"/>
          <p:cNvSpPr txBox="true"/>
          <p:nvPr/>
        </p:nvSpPr>
        <p:spPr>
          <a:xfrm rot="0">
            <a:off x="1028700" y="4358378"/>
            <a:ext cx="6938067" cy="4086225"/>
          </a:xfrm>
          <a:prstGeom prst="rect">
            <a:avLst/>
          </a:prstGeom>
        </p:spPr>
        <p:txBody>
          <a:bodyPr anchor="t" rtlCol="false" tIns="0" lIns="0" bIns="0" rIns="0">
            <a:spAutoFit/>
          </a:bodyPr>
          <a:lstStyle/>
          <a:p>
            <a:pPr algn="l">
              <a:lnSpc>
                <a:spcPts val="4079"/>
              </a:lnSpc>
            </a:pPr>
            <a:r>
              <a:rPr lang="en-US" sz="2400">
                <a:solidFill>
                  <a:srgbClr val="0F4662"/>
                </a:solidFill>
                <a:latin typeface="Quicksand"/>
                <a:ea typeface="Quicksand"/>
                <a:cs typeface="Quicksand"/>
                <a:sym typeface="Quicksand"/>
              </a:rPr>
              <a:t>As lifestyles become more dynamic, consumers are seeking versatile clothing that aligns with their evolving needs and values.</a:t>
            </a:r>
          </a:p>
          <a:p>
            <a:pPr algn="l" marL="0" indent="0" lvl="0">
              <a:lnSpc>
                <a:spcPts val="4079"/>
              </a:lnSpc>
            </a:pPr>
            <a:r>
              <a:rPr lang="en-US" sz="2400">
                <a:solidFill>
                  <a:srgbClr val="0F4662"/>
                </a:solidFill>
                <a:latin typeface="Quicksand"/>
                <a:ea typeface="Quicksand"/>
                <a:cs typeface="Quicksand"/>
                <a:sym typeface="Quicksand"/>
              </a:rPr>
              <a:t>The increasing awareness of environmental impact and the demand for personalized, tech-integrated fashion have created a unique opportunity for sustainable innovation in the apparel industry.</a:t>
            </a:r>
          </a:p>
        </p:txBody>
      </p:sp>
      <p:sp>
        <p:nvSpPr>
          <p:cNvPr name="TextBox 10" id="10"/>
          <p:cNvSpPr txBox="true"/>
          <p:nvPr/>
        </p:nvSpPr>
        <p:spPr>
          <a:xfrm rot="0">
            <a:off x="1028700" y="3885199"/>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Current scenario: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930073"/>
            <a:ext cx="7139100" cy="4328227"/>
            <a:chOff x="0" y="0"/>
            <a:chExt cx="9518800" cy="5770969"/>
          </a:xfrm>
        </p:grpSpPr>
        <p:pic>
          <p:nvPicPr>
            <p:cNvPr name="Picture 3" id="3"/>
            <p:cNvPicPr>
              <a:picLocks noChangeAspect="true"/>
            </p:cNvPicPr>
            <p:nvPr/>
          </p:nvPicPr>
          <p:blipFill>
            <a:blip r:embed="rId2"/>
            <a:srcRect l="0" t="4446" r="0" b="4446"/>
            <a:stretch>
              <a:fillRect/>
            </a:stretch>
          </p:blipFill>
          <p:spPr>
            <a:xfrm flipH="false" flipV="false">
              <a:off x="0" y="0"/>
              <a:ext cx="9518800" cy="5770969"/>
            </a:xfrm>
            <a:prstGeom prst="rect">
              <a:avLst/>
            </a:prstGeom>
          </p:spPr>
        </p:pic>
      </p:grpSp>
      <p:grpSp>
        <p:nvGrpSpPr>
          <p:cNvPr name="Group 4" id="4"/>
          <p:cNvGrpSpPr/>
          <p:nvPr/>
        </p:nvGrpSpPr>
        <p:grpSpPr>
          <a:xfrm rot="0">
            <a:off x="9889130" y="1028700"/>
            <a:ext cx="7370170" cy="8782343"/>
            <a:chOff x="0" y="0"/>
            <a:chExt cx="1941115" cy="2313045"/>
          </a:xfrm>
        </p:grpSpPr>
        <p:sp>
          <p:nvSpPr>
            <p:cNvPr name="Freeform 5" id="5"/>
            <p:cNvSpPr/>
            <p:nvPr/>
          </p:nvSpPr>
          <p:spPr>
            <a:xfrm flipH="false" flipV="false" rot="0">
              <a:off x="0" y="0"/>
              <a:ext cx="1941115" cy="2313045"/>
            </a:xfrm>
            <a:custGeom>
              <a:avLst/>
              <a:gdLst/>
              <a:ahLst/>
              <a:cxnLst/>
              <a:rect r="r" b="b" t="t" l="l"/>
              <a:pathLst>
                <a:path h="2313045" w="1941115">
                  <a:moveTo>
                    <a:pt x="0" y="0"/>
                  </a:moveTo>
                  <a:lnTo>
                    <a:pt x="1941115" y="0"/>
                  </a:lnTo>
                  <a:lnTo>
                    <a:pt x="1941115" y="2313045"/>
                  </a:lnTo>
                  <a:lnTo>
                    <a:pt x="0" y="2313045"/>
                  </a:lnTo>
                  <a:close/>
                </a:path>
              </a:pathLst>
            </a:custGeom>
            <a:solidFill>
              <a:srgbClr val="ECECF3"/>
            </a:solidFill>
          </p:spPr>
        </p:sp>
        <p:sp>
          <p:nvSpPr>
            <p:cNvPr name="TextBox 6" id="6"/>
            <p:cNvSpPr txBox="true"/>
            <p:nvPr/>
          </p:nvSpPr>
          <p:spPr>
            <a:xfrm>
              <a:off x="0" y="-47625"/>
              <a:ext cx="1941115" cy="2360670"/>
            </a:xfrm>
            <a:prstGeom prst="rect">
              <a:avLst/>
            </a:prstGeom>
          </p:spPr>
          <p:txBody>
            <a:bodyPr anchor="ctr" rtlCol="false" tIns="50800" lIns="50800" bIns="50800" rIns="50800"/>
            <a:lstStyle/>
            <a:p>
              <a:pPr algn="ctr">
                <a:lnSpc>
                  <a:spcPts val="3012"/>
                </a:lnSpc>
              </a:pPr>
            </a:p>
          </p:txBody>
        </p:sp>
      </p:grpSp>
      <p:sp>
        <p:nvSpPr>
          <p:cNvPr name="Freeform 7" id="7"/>
          <p:cNvSpPr/>
          <p:nvPr/>
        </p:nvSpPr>
        <p:spPr>
          <a:xfrm flipH="false" flipV="false" rot="0">
            <a:off x="7291008" y="0"/>
            <a:ext cx="2598121" cy="2598121"/>
          </a:xfrm>
          <a:custGeom>
            <a:avLst/>
            <a:gdLst/>
            <a:ahLst/>
            <a:cxnLst/>
            <a:rect r="r" b="b" t="t" l="l"/>
            <a:pathLst>
              <a:path h="2598121" w="2598121">
                <a:moveTo>
                  <a:pt x="0" y="0"/>
                </a:moveTo>
                <a:lnTo>
                  <a:pt x="2598122" y="0"/>
                </a:lnTo>
                <a:lnTo>
                  <a:pt x="2598122" y="2598121"/>
                </a:lnTo>
                <a:lnTo>
                  <a:pt x="0" y="2598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0">
            <a:off x="7291008" y="7688879"/>
            <a:ext cx="2598121" cy="2598121"/>
          </a:xfrm>
          <a:custGeom>
            <a:avLst/>
            <a:gdLst/>
            <a:ahLst/>
            <a:cxnLst/>
            <a:rect r="r" b="b" t="t" l="l"/>
            <a:pathLst>
              <a:path h="2598121" w="2598121">
                <a:moveTo>
                  <a:pt x="2598122" y="2598121"/>
                </a:moveTo>
                <a:lnTo>
                  <a:pt x="0" y="2598121"/>
                </a:lnTo>
                <a:lnTo>
                  <a:pt x="0" y="0"/>
                </a:lnTo>
                <a:lnTo>
                  <a:pt x="2598122" y="0"/>
                </a:lnTo>
                <a:lnTo>
                  <a:pt x="2598122" y="259812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895350"/>
            <a:ext cx="6974790"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The Solution: AURA</a:t>
            </a:r>
          </a:p>
        </p:txBody>
      </p:sp>
      <p:sp>
        <p:nvSpPr>
          <p:cNvPr name="TextBox 10" id="10"/>
          <p:cNvSpPr txBox="true"/>
          <p:nvPr/>
        </p:nvSpPr>
        <p:spPr>
          <a:xfrm rot="0">
            <a:off x="1028700" y="2242152"/>
            <a:ext cx="7139100" cy="25107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Say goodbye to the limitations of traditional fashion! AURA is not just clothing—it’s a game-changing innovation that combines AI-driven customization, sustainable design, and premium quality to transform your wardrobe into a versatile and eco-conscious style solution.</a:t>
            </a:r>
          </a:p>
        </p:txBody>
      </p:sp>
      <p:sp>
        <p:nvSpPr>
          <p:cNvPr name="TextBox 11" id="11"/>
          <p:cNvSpPr txBox="true"/>
          <p:nvPr/>
        </p:nvSpPr>
        <p:spPr>
          <a:xfrm rot="0">
            <a:off x="10004665" y="1153767"/>
            <a:ext cx="7139100" cy="837819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Dynamic Design</a:t>
            </a:r>
          </a:p>
          <a:p>
            <a:pPr algn="l">
              <a:lnSpc>
                <a:spcPts val="3359"/>
              </a:lnSpc>
            </a:pPr>
            <a:r>
              <a:rPr lang="en-US" sz="2400">
                <a:solidFill>
                  <a:srgbClr val="2D3880"/>
                </a:solidFill>
                <a:latin typeface="Glacial Indifference"/>
                <a:ea typeface="Glacial Indifference"/>
                <a:cs typeface="Glacial Indifference"/>
                <a:sym typeface="Glacial Indifference"/>
              </a:rPr>
              <a:t>Say goodbye to wardrobe monotony! AURA allows you to change colors and patterns effortlessly through a user-friendly app, giving you infinite style possibilities.</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Sustainable Innovation</a:t>
            </a:r>
          </a:p>
          <a:p>
            <a:pPr algn="l">
              <a:lnSpc>
                <a:spcPts val="3359"/>
              </a:lnSpc>
            </a:pPr>
            <a:r>
              <a:rPr lang="en-US" sz="2400">
                <a:solidFill>
                  <a:srgbClr val="2D3880"/>
                </a:solidFill>
                <a:latin typeface="Glacial Indifference"/>
                <a:ea typeface="Glacial Indifference"/>
                <a:cs typeface="Glacial Indifference"/>
                <a:sym typeface="Glacial Indifference"/>
              </a:rPr>
              <a:t>Reduce wardrobe waste with eco-friendly fabrics and a single outfit that adapts to multiple occasions, aligning with your values and the planet’s needs.</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Personalized Style</a:t>
            </a:r>
          </a:p>
          <a:p>
            <a:pPr algn="l">
              <a:lnSpc>
                <a:spcPts val="3359"/>
              </a:lnSpc>
            </a:pPr>
            <a:r>
              <a:rPr lang="en-US" sz="2400">
                <a:solidFill>
                  <a:srgbClr val="2D3880"/>
                </a:solidFill>
                <a:latin typeface="Glacial Indifference"/>
                <a:ea typeface="Glacial Indifference"/>
                <a:cs typeface="Glacial Indifference"/>
                <a:sym typeface="Glacial Indifference"/>
              </a:rPr>
              <a:t>AURA empowers you to express yourself with real-time customization, ensuring your clothing fits your mood, event, or lifestyle seamlessly.</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Premium Quality and Comfort</a:t>
            </a:r>
          </a:p>
          <a:p>
            <a:pPr algn="l">
              <a:lnSpc>
                <a:spcPts val="3359"/>
              </a:lnSpc>
            </a:pPr>
            <a:r>
              <a:rPr lang="en-US" sz="2400">
                <a:solidFill>
                  <a:srgbClr val="2D3880"/>
                </a:solidFill>
                <a:latin typeface="Glacial Indifference"/>
                <a:ea typeface="Glacial Indifference"/>
                <a:cs typeface="Glacial Indifference"/>
                <a:sym typeface="Glacial Indifference"/>
              </a:rPr>
              <a:t>Crafted with advanced fabrics and cutting-edge technology, AURA offers durability, comfort, and elegance in every outfit.</a:t>
            </a:r>
          </a:p>
          <a:p>
            <a:pPr algn="l" marL="518160" indent="-259080" lvl="1">
              <a:lnSpc>
                <a:spcPts val="335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Future-Ready Fashion</a:t>
            </a:r>
          </a:p>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A tech-integrated wardrobe that addresses the growing demand for adaptable, sustainable, and versatile clothing in today’s dynamic world.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3449607"/>
            <a:ext cx="8115300" cy="5150128"/>
            <a:chOff x="0" y="0"/>
            <a:chExt cx="10820400" cy="6866838"/>
          </a:xfrm>
        </p:grpSpPr>
        <p:pic>
          <p:nvPicPr>
            <p:cNvPr name="Picture 6" id="6"/>
            <p:cNvPicPr>
              <a:picLocks noChangeAspect="true"/>
            </p:cNvPicPr>
            <p:nvPr/>
          </p:nvPicPr>
          <p:blipFill>
            <a:blip r:embed="rId2"/>
            <a:srcRect l="5682" t="0" r="5682" b="0"/>
            <a:stretch>
              <a:fillRect/>
            </a:stretch>
          </p:blipFill>
          <p:spPr>
            <a:xfrm flipH="false" flipV="false">
              <a:off x="0" y="0"/>
              <a:ext cx="10820400" cy="6866838"/>
            </a:xfrm>
            <a:prstGeom prst="rect">
              <a:avLst/>
            </a:prstGeom>
          </p:spPr>
        </p:pic>
      </p:grpSp>
      <p:sp>
        <p:nvSpPr>
          <p:cNvPr name="Freeform 7" id="7"/>
          <p:cNvSpPr/>
          <p:nvPr/>
        </p:nvSpPr>
        <p:spPr>
          <a:xfrm flipH="false" flipV="false" rot="0">
            <a:off x="10930401" y="-1189843"/>
            <a:ext cx="6714605" cy="10287000"/>
          </a:xfrm>
          <a:custGeom>
            <a:avLst/>
            <a:gdLst/>
            <a:ahLst/>
            <a:cxnLst/>
            <a:rect r="r" b="b" t="t" l="l"/>
            <a:pathLst>
              <a:path h="10287000" w="6714605">
                <a:moveTo>
                  <a:pt x="0" y="0"/>
                </a:moveTo>
                <a:lnTo>
                  <a:pt x="6714605" y="0"/>
                </a:lnTo>
                <a:lnTo>
                  <a:pt x="671460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90600"/>
            <a:ext cx="4955710" cy="2278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Market Opportunity</a:t>
            </a:r>
          </a:p>
        </p:txBody>
      </p:sp>
      <p:grpSp>
        <p:nvGrpSpPr>
          <p:cNvPr name="Group 9" id="9"/>
          <p:cNvGrpSpPr/>
          <p:nvPr/>
        </p:nvGrpSpPr>
        <p:grpSpPr>
          <a:xfrm rot="0">
            <a:off x="9532565" y="5947160"/>
            <a:ext cx="7726735" cy="3311140"/>
            <a:chOff x="0" y="0"/>
            <a:chExt cx="10302313" cy="4414853"/>
          </a:xfrm>
        </p:grpSpPr>
        <p:sp>
          <p:nvSpPr>
            <p:cNvPr name="TextBox 10" id="10"/>
            <p:cNvSpPr txBox="true"/>
            <p:nvPr/>
          </p:nvSpPr>
          <p:spPr>
            <a:xfrm rot="0">
              <a:off x="0" y="479329"/>
              <a:ext cx="10302313" cy="3935524"/>
            </a:xfrm>
            <a:prstGeom prst="rect">
              <a:avLst/>
            </a:prstGeom>
          </p:spPr>
          <p:txBody>
            <a:bodyPr anchor="t" rtlCol="false" tIns="0" lIns="0" bIns="0" rIns="0">
              <a:spAutoFit/>
            </a:bodyPr>
            <a:lstStyle/>
            <a:p>
              <a:pPr algn="l" marL="506188" indent="-253094" lvl="1">
                <a:lnSpc>
                  <a:spcPts val="3985"/>
                </a:lnSpc>
                <a:buFont typeface="Arial"/>
                <a:buChar char="•"/>
              </a:pPr>
              <a:r>
                <a:rPr lang="en-US" sz="2344">
                  <a:solidFill>
                    <a:srgbClr val="2D3880"/>
                  </a:solidFill>
                  <a:latin typeface="Glacial Indifference"/>
                  <a:ea typeface="Glacial Indifference"/>
                  <a:cs typeface="Glacial Indifference"/>
                  <a:sym typeface="Glacial Indifference"/>
                </a:rPr>
                <a:t>Increasing demand for versatile, personalized fashion solutions.</a:t>
              </a:r>
            </a:p>
            <a:p>
              <a:pPr algn="l" marL="506188" indent="-253094" lvl="1">
                <a:lnSpc>
                  <a:spcPts val="3985"/>
                </a:lnSpc>
                <a:buFont typeface="Arial"/>
                <a:buChar char="•"/>
              </a:pPr>
              <a:r>
                <a:rPr lang="en-US" sz="2344">
                  <a:solidFill>
                    <a:srgbClr val="2D3880"/>
                  </a:solidFill>
                  <a:latin typeface="Glacial Indifference"/>
                  <a:ea typeface="Glacial Indifference"/>
                  <a:cs typeface="Glacial Indifference"/>
                  <a:sym typeface="Glacial Indifference"/>
                </a:rPr>
                <a:t>Growing awareness and preference for sustainable, eco-conscious products.</a:t>
              </a:r>
            </a:p>
            <a:p>
              <a:pPr algn="l" marL="506188" indent="-253094" lvl="1">
                <a:lnSpc>
                  <a:spcPts val="3985"/>
                </a:lnSpc>
                <a:buFont typeface="Arial"/>
                <a:buChar char="•"/>
              </a:pPr>
              <a:r>
                <a:rPr lang="en-US" sz="2344">
                  <a:solidFill>
                    <a:srgbClr val="2D3880"/>
                  </a:solidFill>
                  <a:latin typeface="Glacial Indifference"/>
                  <a:ea typeface="Glacial Indifference"/>
                  <a:cs typeface="Glacial Indifference"/>
                  <a:sym typeface="Glacial Indifference"/>
                </a:rPr>
                <a:t>Rising interest in tech-enabled clothing for enhanced functionality and convenience.</a:t>
              </a:r>
            </a:p>
          </p:txBody>
        </p:sp>
        <p:sp>
          <p:nvSpPr>
            <p:cNvPr name="TextBox 11" id="11"/>
            <p:cNvSpPr txBox="true"/>
            <p:nvPr/>
          </p:nvSpPr>
          <p:spPr>
            <a:xfrm rot="0">
              <a:off x="0" y="-114300"/>
              <a:ext cx="10302313" cy="585750"/>
            </a:xfrm>
            <a:prstGeom prst="rect">
              <a:avLst/>
            </a:prstGeom>
          </p:spPr>
          <p:txBody>
            <a:bodyPr anchor="t" rtlCol="false" tIns="0" lIns="0" bIns="0" rIns="0">
              <a:spAutoFit/>
            </a:bodyPr>
            <a:lstStyle/>
            <a:p>
              <a:pPr algn="l" marL="0" indent="0" lvl="0">
                <a:lnSpc>
                  <a:spcPts val="3985"/>
                </a:lnSpc>
              </a:pPr>
              <a:r>
                <a:rPr lang="en-US" b="true" sz="2344">
                  <a:solidFill>
                    <a:srgbClr val="2D3880"/>
                  </a:solidFill>
                  <a:latin typeface="Glacial Indifference Bold"/>
                  <a:ea typeface="Glacial Indifference Bold"/>
                  <a:cs typeface="Glacial Indifference Bold"/>
                  <a:sym typeface="Glacial Indifference Bold"/>
                </a:rPr>
                <a:t>Growth fueled by:</a:t>
              </a:r>
            </a:p>
          </p:txBody>
        </p:sp>
      </p:grpSp>
      <p:grpSp>
        <p:nvGrpSpPr>
          <p:cNvPr name="Group 12" id="12"/>
          <p:cNvGrpSpPr/>
          <p:nvPr/>
        </p:nvGrpSpPr>
        <p:grpSpPr>
          <a:xfrm rot="0">
            <a:off x="9532565" y="2464274"/>
            <a:ext cx="7726735" cy="3341752"/>
            <a:chOff x="0" y="0"/>
            <a:chExt cx="10302313" cy="4455669"/>
          </a:xfrm>
        </p:grpSpPr>
        <p:sp>
          <p:nvSpPr>
            <p:cNvPr name="TextBox 13" id="13"/>
            <p:cNvSpPr txBox="true"/>
            <p:nvPr/>
          </p:nvSpPr>
          <p:spPr>
            <a:xfrm rot="0">
              <a:off x="0" y="475304"/>
              <a:ext cx="10302313" cy="3980365"/>
            </a:xfrm>
            <a:prstGeom prst="rect">
              <a:avLst/>
            </a:prstGeom>
          </p:spPr>
          <p:txBody>
            <a:bodyPr anchor="t" rtlCol="false" tIns="0" lIns="0" bIns="0" rIns="0">
              <a:spAutoFit/>
            </a:bodyPr>
            <a:lstStyle/>
            <a:p>
              <a:pPr algn="l" marL="510878" indent="-255439" lvl="1">
                <a:lnSpc>
                  <a:spcPts val="4022"/>
                </a:lnSpc>
                <a:buFont typeface="Arial"/>
                <a:buChar char="•"/>
              </a:pPr>
              <a:r>
                <a:rPr lang="en-US" b="true" sz="2366">
                  <a:solidFill>
                    <a:srgbClr val="2D3880"/>
                  </a:solidFill>
                  <a:latin typeface="Glacial Indifference Bold"/>
                  <a:ea typeface="Glacial Indifference Bold"/>
                  <a:cs typeface="Glacial Indifference Bold"/>
                  <a:sym typeface="Glacial Indifference Bold"/>
                </a:rPr>
                <a:t>Apparel Market:</a:t>
              </a:r>
              <a:r>
                <a:rPr lang="en-US" sz="2366">
                  <a:solidFill>
                    <a:srgbClr val="2D3880"/>
                  </a:solidFill>
                  <a:latin typeface="Glacial Indifference"/>
                  <a:ea typeface="Glacial Indifference"/>
                  <a:cs typeface="Glacial Indifference"/>
                  <a:sym typeface="Glacial Indifference"/>
                </a:rPr>
                <a:t> Valued at approximately $1.79 trillion in 2024, with a projected annual growth rate of 2.81% between 2024 and 2028. </a:t>
              </a:r>
            </a:p>
            <a:p>
              <a:pPr algn="l" marL="510878" indent="-255439" lvl="1">
                <a:lnSpc>
                  <a:spcPts val="4022"/>
                </a:lnSpc>
                <a:buFont typeface="Arial"/>
                <a:buChar char="•"/>
              </a:pPr>
              <a:r>
                <a:rPr lang="en-US" b="true" sz="2366">
                  <a:solidFill>
                    <a:srgbClr val="2D3880"/>
                  </a:solidFill>
                  <a:latin typeface="Glacial Indifference Bold"/>
                  <a:ea typeface="Glacial Indifference Bold"/>
                  <a:cs typeface="Glacial Indifference Bold"/>
                  <a:sym typeface="Glacial Indifference Bold"/>
                </a:rPr>
                <a:t>Wearable Technology Market:</a:t>
              </a:r>
              <a:r>
                <a:rPr lang="en-US" sz="2366">
                  <a:solidFill>
                    <a:srgbClr val="2D3880"/>
                  </a:solidFill>
                  <a:latin typeface="Glacial Indifference"/>
                  <a:ea typeface="Glacial Indifference"/>
                  <a:cs typeface="Glacial Indifference"/>
                  <a:sym typeface="Glacial Indifference"/>
                </a:rPr>
                <a:t> Valued at $61.30 billion in 2022, expected to grow at a CAGR of 14.6% from 2023 to 2030. </a:t>
              </a:r>
            </a:p>
          </p:txBody>
        </p:sp>
        <p:sp>
          <p:nvSpPr>
            <p:cNvPr name="TextBox 14" id="14"/>
            <p:cNvSpPr txBox="true"/>
            <p:nvPr/>
          </p:nvSpPr>
          <p:spPr>
            <a:xfrm rot="0">
              <a:off x="0" y="-123825"/>
              <a:ext cx="10302313" cy="599643"/>
            </a:xfrm>
            <a:prstGeom prst="rect">
              <a:avLst/>
            </a:prstGeom>
          </p:spPr>
          <p:txBody>
            <a:bodyPr anchor="t" rtlCol="false" tIns="0" lIns="0" bIns="0" rIns="0">
              <a:spAutoFit/>
            </a:bodyPr>
            <a:lstStyle/>
            <a:p>
              <a:pPr algn="l" marL="0" indent="0" lvl="0">
                <a:lnSpc>
                  <a:spcPts val="4022"/>
                </a:lnSpc>
              </a:pPr>
              <a:r>
                <a:rPr lang="en-US" b="true" sz="2366">
                  <a:solidFill>
                    <a:srgbClr val="2D3880"/>
                  </a:solidFill>
                  <a:latin typeface="Glacial Indifference Bold"/>
                  <a:ea typeface="Glacial Indifference Bold"/>
                  <a:cs typeface="Glacial Indifference Bold"/>
                  <a:sym typeface="Glacial Indifference Bold"/>
                </a:rPr>
                <a:t>Market Size: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DAGbrr7TAd8</dc:identifier>
  <dcterms:modified xsi:type="dcterms:W3CDTF">2011-08-01T06:04:30Z</dcterms:modified>
  <cp:revision>1</cp:revision>
  <dc:title>Investor Pitch For AURA</dc:title>
</cp:coreProperties>
</file>